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sldIdLst>
    <p:sldId id="256" r:id="rId5"/>
    <p:sldId id="257" r:id="rId6"/>
    <p:sldId id="258" r:id="rId7"/>
    <p:sldId id="259" r:id="rId8"/>
    <p:sldId id="260" r:id="rId9"/>
    <p:sldId id="261" r:id="rId10"/>
    <p:sldId id="262" r:id="rId11"/>
    <p:sldId id="264" r:id="rId12"/>
    <p:sldId id="263" r:id="rId13"/>
    <p:sldId id="265" r:id="rId14"/>
    <p:sldId id="266" r:id="rId15"/>
    <p:sldId id="267"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350424-3729-43A0-AF39-3C61EAD701AB}" v="12" dt="2020-12-02T19:04:14.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3/4/2021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3/4/2021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3/4/2021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3/4/2021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089F9-DE50-4E04-B74F-9A638F5CB24C}"/>
              </a:ext>
            </a:extLst>
          </p:cNvPr>
          <p:cNvSpPr>
            <a:spLocks noGrp="1"/>
          </p:cNvSpPr>
          <p:nvPr>
            <p:ph type="ctrTitle"/>
          </p:nvPr>
        </p:nvSpPr>
        <p:spPr/>
        <p:txBody>
          <a:bodyPr/>
          <a:lstStyle/>
          <a:p>
            <a:r>
              <a:rPr lang="en-GB" dirty="0"/>
              <a:t>Music video analysis</a:t>
            </a:r>
          </a:p>
        </p:txBody>
      </p:sp>
      <p:sp>
        <p:nvSpPr>
          <p:cNvPr id="3" name="Subtitle 2">
            <a:extLst>
              <a:ext uri="{FF2B5EF4-FFF2-40B4-BE49-F238E27FC236}">
                <a16:creationId xmlns:a16="http://schemas.microsoft.com/office/drawing/2014/main" id="{3A6ABED2-2A45-4B18-86AF-86A02F4C3CFE}"/>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797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657D0-9A0E-45E2-BB7B-2A7AA7138B48}"/>
              </a:ext>
            </a:extLst>
          </p:cNvPr>
          <p:cNvSpPr>
            <a:spLocks noGrp="1"/>
          </p:cNvSpPr>
          <p:nvPr>
            <p:ph type="title"/>
          </p:nvPr>
        </p:nvSpPr>
        <p:spPr>
          <a:xfrm>
            <a:off x="5445496" y="978776"/>
            <a:ext cx="5925310" cy="1174991"/>
          </a:xfrm>
        </p:spPr>
        <p:txBody>
          <a:bodyPr>
            <a:normAutofit/>
          </a:bodyPr>
          <a:lstStyle/>
          <a:p>
            <a:r>
              <a:rPr lang="en-GB" sz="2400" dirty="0"/>
              <a:t>Young boy on phone</a:t>
            </a:r>
          </a:p>
        </p:txBody>
      </p:sp>
      <p:pic>
        <p:nvPicPr>
          <p:cNvPr id="4" name="Picture 3">
            <a:extLst>
              <a:ext uri="{FF2B5EF4-FFF2-40B4-BE49-F238E27FC236}">
                <a16:creationId xmlns:a16="http://schemas.microsoft.com/office/drawing/2014/main" id="{83CC75C3-D2D8-4DC3-A328-A9989068B6A8}"/>
              </a:ext>
            </a:extLst>
          </p:cNvPr>
          <p:cNvPicPr>
            <a:picLocks noChangeAspect="1"/>
          </p:cNvPicPr>
          <p:nvPr/>
        </p:nvPicPr>
        <p:blipFill rotWithShape="1">
          <a:blip r:embed="rId2"/>
          <a:srcRect l="34923" r="14144"/>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5FD1C4B8-E9DD-4E58-98BE-95297E6EEA5D}"/>
              </a:ext>
            </a:extLst>
          </p:cNvPr>
          <p:cNvSpPr>
            <a:spLocks noGrp="1"/>
          </p:cNvSpPr>
          <p:nvPr>
            <p:ph idx="1"/>
          </p:nvPr>
        </p:nvSpPr>
        <p:spPr>
          <a:xfrm>
            <a:off x="5445496" y="2640692"/>
            <a:ext cx="5925310" cy="3255252"/>
          </a:xfrm>
        </p:spPr>
        <p:txBody>
          <a:bodyPr>
            <a:normAutofit/>
          </a:bodyPr>
          <a:lstStyle/>
          <a:p>
            <a:r>
              <a:rPr lang="en-GB" dirty="0"/>
              <a:t>It could nod to the tragic shooting of Stephon Clark who was shot and killed by police even though he was unarmed and on his phone. </a:t>
            </a:r>
          </a:p>
        </p:txBody>
      </p:sp>
    </p:spTree>
    <p:extLst>
      <p:ext uri="{BB962C8B-B14F-4D97-AF65-F5344CB8AC3E}">
        <p14:creationId xmlns:p14="http://schemas.microsoft.com/office/powerpoint/2010/main" val="2823049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FEB8D53-2117-4A2C-8509-7BD869A51AED}"/>
              </a:ext>
            </a:extLst>
          </p:cNvPr>
          <p:cNvSpPr>
            <a:spLocks noGrp="1"/>
          </p:cNvSpPr>
          <p:nvPr>
            <p:ph type="title"/>
          </p:nvPr>
        </p:nvSpPr>
        <p:spPr>
          <a:xfrm>
            <a:off x="5445496" y="978776"/>
            <a:ext cx="5925310" cy="1174991"/>
          </a:xfrm>
        </p:spPr>
        <p:txBody>
          <a:bodyPr>
            <a:normAutofit/>
          </a:bodyPr>
          <a:lstStyle/>
          <a:p>
            <a:r>
              <a:rPr lang="en-GB" sz="2400" dirty="0"/>
              <a:t>police</a:t>
            </a:r>
          </a:p>
        </p:txBody>
      </p:sp>
      <p:pic>
        <p:nvPicPr>
          <p:cNvPr id="4" name="Picture 3">
            <a:extLst>
              <a:ext uri="{FF2B5EF4-FFF2-40B4-BE49-F238E27FC236}">
                <a16:creationId xmlns:a16="http://schemas.microsoft.com/office/drawing/2014/main" id="{1E389B08-5910-409F-984C-53F25D4CFA77}"/>
              </a:ext>
            </a:extLst>
          </p:cNvPr>
          <p:cNvPicPr>
            <a:picLocks noChangeAspect="1"/>
          </p:cNvPicPr>
          <p:nvPr/>
        </p:nvPicPr>
        <p:blipFill rotWithShape="1">
          <a:blip r:embed="rId2"/>
          <a:srcRect r="61800"/>
          <a:stretch/>
        </p:blipFill>
        <p:spPr>
          <a:xfrm>
            <a:off x="0" y="10"/>
            <a:ext cx="4657325" cy="6857990"/>
          </a:xfrm>
          <a:prstGeom prst="rect">
            <a:avLst/>
          </a:prstGeom>
        </p:spPr>
      </p:pic>
      <p:sp>
        <p:nvSpPr>
          <p:cNvPr id="9" name="Content Placeholder 2">
            <a:extLst>
              <a:ext uri="{FF2B5EF4-FFF2-40B4-BE49-F238E27FC236}">
                <a16:creationId xmlns:a16="http://schemas.microsoft.com/office/drawing/2014/main" id="{666809A6-F931-4B12-BDD1-EF3AC61FF7F1}"/>
              </a:ext>
            </a:extLst>
          </p:cNvPr>
          <p:cNvSpPr>
            <a:spLocks noGrp="1"/>
          </p:cNvSpPr>
          <p:nvPr>
            <p:ph idx="1"/>
          </p:nvPr>
        </p:nvSpPr>
        <p:spPr>
          <a:xfrm>
            <a:off x="5445496" y="2640692"/>
            <a:ext cx="5925310" cy="3255252"/>
          </a:xfrm>
        </p:spPr>
        <p:txBody>
          <a:bodyPr>
            <a:normAutofit/>
          </a:bodyPr>
          <a:lstStyle/>
          <a:p>
            <a:r>
              <a:rPr lang="en-GB" dirty="0"/>
              <a:t>Glover is pictured to be dancing with the school kids with a police car and a horse shortly behind</a:t>
            </a:r>
          </a:p>
          <a:p>
            <a:r>
              <a:rPr lang="en-GB" dirty="0"/>
              <a:t>The person on the horse could be Death itself and this shows how police and death are shortly behind Glovers life. It also shows how black people are oppressed in todays society. </a:t>
            </a:r>
          </a:p>
          <a:p>
            <a:r>
              <a:rPr lang="en-GB" dirty="0"/>
              <a:t>It also shows the relationship of the US Police departments and Death. </a:t>
            </a:r>
          </a:p>
        </p:txBody>
      </p:sp>
    </p:spTree>
    <p:extLst>
      <p:ext uri="{BB962C8B-B14F-4D97-AF65-F5344CB8AC3E}">
        <p14:creationId xmlns:p14="http://schemas.microsoft.com/office/powerpoint/2010/main" val="3913139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82681-1971-4CE0-9426-B768E21B3D48}"/>
              </a:ext>
            </a:extLst>
          </p:cNvPr>
          <p:cNvSpPr>
            <a:spLocks noGrp="1"/>
          </p:cNvSpPr>
          <p:nvPr>
            <p:ph type="title"/>
          </p:nvPr>
        </p:nvSpPr>
        <p:spPr>
          <a:xfrm>
            <a:off x="6900672" y="978776"/>
            <a:ext cx="4486656" cy="1174991"/>
          </a:xfrm>
        </p:spPr>
        <p:txBody>
          <a:bodyPr>
            <a:normAutofit/>
          </a:bodyPr>
          <a:lstStyle/>
          <a:p>
            <a:r>
              <a:rPr lang="en-GB" sz="2400" dirty="0"/>
              <a:t>Cars</a:t>
            </a:r>
          </a:p>
        </p:txBody>
      </p:sp>
      <p:pic>
        <p:nvPicPr>
          <p:cNvPr id="4" name="Picture 3">
            <a:extLst>
              <a:ext uri="{FF2B5EF4-FFF2-40B4-BE49-F238E27FC236}">
                <a16:creationId xmlns:a16="http://schemas.microsoft.com/office/drawing/2014/main" id="{0D609105-950B-4230-B20C-757BBA8658E1}"/>
              </a:ext>
            </a:extLst>
          </p:cNvPr>
          <p:cNvPicPr>
            <a:picLocks noChangeAspect="1"/>
          </p:cNvPicPr>
          <p:nvPr/>
        </p:nvPicPr>
        <p:blipFill rotWithShape="1">
          <a:blip r:embed="rId2"/>
          <a:srcRect l="52000" t="1088" r="74" b="-1088"/>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17FA1C30-BA28-4331-8D1D-61B8309D7AD4}"/>
              </a:ext>
            </a:extLst>
          </p:cNvPr>
          <p:cNvSpPr>
            <a:spLocks noGrp="1"/>
          </p:cNvSpPr>
          <p:nvPr>
            <p:ph idx="1"/>
          </p:nvPr>
        </p:nvSpPr>
        <p:spPr>
          <a:xfrm>
            <a:off x="6900672" y="2640692"/>
            <a:ext cx="4486656" cy="3255252"/>
          </a:xfrm>
        </p:spPr>
        <p:txBody>
          <a:bodyPr>
            <a:normAutofit/>
          </a:bodyPr>
          <a:lstStyle/>
          <a:p>
            <a:r>
              <a:rPr lang="en-GB" dirty="0"/>
              <a:t>The cars Glover is standing on are all pulled over with there doors open</a:t>
            </a:r>
          </a:p>
          <a:p>
            <a:r>
              <a:rPr lang="en-GB" dirty="0"/>
              <a:t>This could be a reference to how black people are forced to pull over and get out of their vehicle even though they are doing no harm</a:t>
            </a:r>
          </a:p>
        </p:txBody>
      </p:sp>
    </p:spTree>
    <p:extLst>
      <p:ext uri="{BB962C8B-B14F-4D97-AF65-F5344CB8AC3E}">
        <p14:creationId xmlns:p14="http://schemas.microsoft.com/office/powerpoint/2010/main" val="122628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D71BD-267D-489E-904B-31C817158C22}"/>
              </a:ext>
            </a:extLst>
          </p:cNvPr>
          <p:cNvSpPr>
            <a:spLocks noGrp="1"/>
          </p:cNvSpPr>
          <p:nvPr>
            <p:ph type="title"/>
          </p:nvPr>
        </p:nvSpPr>
        <p:spPr>
          <a:xfrm>
            <a:off x="5445496" y="978776"/>
            <a:ext cx="5925310" cy="1174991"/>
          </a:xfrm>
        </p:spPr>
        <p:txBody>
          <a:bodyPr>
            <a:normAutofit/>
          </a:bodyPr>
          <a:lstStyle/>
          <a:p>
            <a:r>
              <a:rPr lang="en-GB" sz="2400" dirty="0"/>
              <a:t>Glover running</a:t>
            </a:r>
          </a:p>
        </p:txBody>
      </p:sp>
      <p:pic>
        <p:nvPicPr>
          <p:cNvPr id="4" name="Picture 3">
            <a:extLst>
              <a:ext uri="{FF2B5EF4-FFF2-40B4-BE49-F238E27FC236}">
                <a16:creationId xmlns:a16="http://schemas.microsoft.com/office/drawing/2014/main" id="{6D6510C9-16C5-4FF4-82B7-5CCD1C1001C8}"/>
              </a:ext>
            </a:extLst>
          </p:cNvPr>
          <p:cNvPicPr>
            <a:picLocks noChangeAspect="1"/>
          </p:cNvPicPr>
          <p:nvPr/>
        </p:nvPicPr>
        <p:blipFill rotWithShape="1">
          <a:blip r:embed="rId2"/>
          <a:srcRect l="23658" r="25409"/>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611714CF-F32C-44E8-BCCF-8BE78E88EFBB}"/>
              </a:ext>
            </a:extLst>
          </p:cNvPr>
          <p:cNvSpPr>
            <a:spLocks noGrp="1"/>
          </p:cNvSpPr>
          <p:nvPr>
            <p:ph idx="1"/>
          </p:nvPr>
        </p:nvSpPr>
        <p:spPr>
          <a:xfrm>
            <a:off x="5445496" y="2640692"/>
            <a:ext cx="5925310" cy="3255252"/>
          </a:xfrm>
        </p:spPr>
        <p:txBody>
          <a:bodyPr>
            <a:normAutofit/>
          </a:bodyPr>
          <a:lstStyle/>
          <a:p>
            <a:r>
              <a:rPr lang="en-GB" dirty="0"/>
              <a:t>Glover is seen to be smoking and then is proceeded to be chased by white police officers</a:t>
            </a:r>
          </a:p>
          <a:p>
            <a:r>
              <a:rPr lang="en-GB" dirty="0"/>
              <a:t>He said that police care more about black men using drugs than gun violence </a:t>
            </a:r>
          </a:p>
          <a:p>
            <a:r>
              <a:rPr lang="en-GB" dirty="0"/>
              <a:t>Furthermore, this shows the suppression of black people by the police </a:t>
            </a:r>
          </a:p>
        </p:txBody>
      </p:sp>
    </p:spTree>
    <p:extLst>
      <p:ext uri="{BB962C8B-B14F-4D97-AF65-F5344CB8AC3E}">
        <p14:creationId xmlns:p14="http://schemas.microsoft.com/office/powerpoint/2010/main" val="3158750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96283-C971-4AC6-85D3-473F2173FA91}"/>
              </a:ext>
            </a:extLst>
          </p:cNvPr>
          <p:cNvSpPr>
            <a:spLocks noGrp="1"/>
          </p:cNvSpPr>
          <p:nvPr>
            <p:ph type="ctrTitle"/>
          </p:nvPr>
        </p:nvSpPr>
        <p:spPr/>
        <p:txBody>
          <a:bodyPr/>
          <a:lstStyle/>
          <a:p>
            <a:r>
              <a:rPr lang="en-GB" dirty="0"/>
              <a:t>This is America – childish </a:t>
            </a:r>
            <a:r>
              <a:rPr lang="en-GB" dirty="0" err="1"/>
              <a:t>gambino</a:t>
            </a:r>
            <a:endParaRPr lang="en-GB" dirty="0"/>
          </a:p>
        </p:txBody>
      </p:sp>
      <p:sp>
        <p:nvSpPr>
          <p:cNvPr id="3" name="Subtitle 2">
            <a:extLst>
              <a:ext uri="{FF2B5EF4-FFF2-40B4-BE49-F238E27FC236}">
                <a16:creationId xmlns:a16="http://schemas.microsoft.com/office/drawing/2014/main" id="{7408DDC5-B84D-4573-A356-2BD76D3ABDB5}"/>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97073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7D9E2-4503-41D1-AE70-EF9ECBFCF56A}"/>
              </a:ext>
            </a:extLst>
          </p:cNvPr>
          <p:cNvSpPr>
            <a:spLocks noGrp="1"/>
          </p:cNvSpPr>
          <p:nvPr>
            <p:ph type="title"/>
          </p:nvPr>
        </p:nvSpPr>
        <p:spPr>
          <a:xfrm>
            <a:off x="5138928" y="964692"/>
            <a:ext cx="6092952" cy="1188720"/>
          </a:xfrm>
        </p:spPr>
        <p:txBody>
          <a:bodyPr>
            <a:normAutofit/>
          </a:bodyPr>
          <a:lstStyle/>
          <a:p>
            <a:r>
              <a:rPr lang="en-GB"/>
              <a:t>Man shot in head</a:t>
            </a:r>
          </a:p>
        </p:txBody>
      </p:sp>
      <p:sp>
        <p:nvSpPr>
          <p:cNvPr id="3" name="Content Placeholder 2">
            <a:extLst>
              <a:ext uri="{FF2B5EF4-FFF2-40B4-BE49-F238E27FC236}">
                <a16:creationId xmlns:a16="http://schemas.microsoft.com/office/drawing/2014/main" id="{C41BAADE-AE98-4D63-BF25-04FE4976754E}"/>
              </a:ext>
            </a:extLst>
          </p:cNvPr>
          <p:cNvSpPr>
            <a:spLocks noGrp="1"/>
          </p:cNvSpPr>
          <p:nvPr>
            <p:ph idx="1"/>
          </p:nvPr>
        </p:nvSpPr>
        <p:spPr>
          <a:xfrm>
            <a:off x="960121" y="964692"/>
            <a:ext cx="3707652" cy="4775335"/>
          </a:xfrm>
        </p:spPr>
        <p:txBody>
          <a:bodyPr>
            <a:normAutofit fontScale="92500"/>
          </a:bodyPr>
          <a:lstStyle/>
          <a:p>
            <a:r>
              <a:rPr lang="en-GB" dirty="0"/>
              <a:t>As soon as the man is shot in the head the tone of the music changes at the same time from happy to aggressive </a:t>
            </a:r>
          </a:p>
          <a:p>
            <a:r>
              <a:rPr lang="en-GB" dirty="0"/>
              <a:t>It could suggest that black people are oppressed by the government and that the man is innocent and is not doing anything wrong apart from playing a guitar but is still shot and he is later dragged away to almost act like nothing ever happened</a:t>
            </a:r>
          </a:p>
          <a:p>
            <a:r>
              <a:rPr lang="en-GB" dirty="0"/>
              <a:t>Furthermore, the pose that Donald Glover is in resembles an illustration of a character named Jim Crow, the fictional character that perceived African people as "lazy, stupid, and inherently less human." </a:t>
            </a:r>
          </a:p>
        </p:txBody>
      </p:sp>
      <p:pic>
        <p:nvPicPr>
          <p:cNvPr id="5" name="Picture 4">
            <a:extLst>
              <a:ext uri="{FF2B5EF4-FFF2-40B4-BE49-F238E27FC236}">
                <a16:creationId xmlns:a16="http://schemas.microsoft.com/office/drawing/2014/main" id="{574ADEE3-81E0-4E0B-A81B-C54D03904676}"/>
              </a:ext>
            </a:extLst>
          </p:cNvPr>
          <p:cNvPicPr>
            <a:picLocks noChangeAspect="1"/>
          </p:cNvPicPr>
          <p:nvPr/>
        </p:nvPicPr>
        <p:blipFill rotWithShape="1">
          <a:blip r:embed="rId2"/>
          <a:srcRect t="5781" r="-2" b="15729"/>
          <a:stretch/>
        </p:blipFill>
        <p:spPr>
          <a:xfrm>
            <a:off x="5203583" y="2475145"/>
            <a:ext cx="2901385" cy="3264882"/>
          </a:xfrm>
          <a:prstGeom prst="rect">
            <a:avLst/>
          </a:prstGeom>
          <a:ln w="31750" cap="sq">
            <a:solidFill>
              <a:srgbClr val="FFFFFF"/>
            </a:solidFill>
            <a:miter lim="800000"/>
          </a:ln>
        </p:spPr>
      </p:pic>
      <p:pic>
        <p:nvPicPr>
          <p:cNvPr id="4" name="Picture 3" descr="A person standing in front of a building&#10;&#10;Description automatically generated">
            <a:extLst>
              <a:ext uri="{FF2B5EF4-FFF2-40B4-BE49-F238E27FC236}">
                <a16:creationId xmlns:a16="http://schemas.microsoft.com/office/drawing/2014/main" id="{79B9146B-7354-4269-9A48-CB6EC3A1E3A8}"/>
              </a:ext>
            </a:extLst>
          </p:cNvPr>
          <p:cNvPicPr>
            <a:picLocks noChangeAspect="1"/>
          </p:cNvPicPr>
          <p:nvPr/>
        </p:nvPicPr>
        <p:blipFill rotWithShape="1">
          <a:blip r:embed="rId3"/>
          <a:srcRect l="16412" r="15453" b="1"/>
          <a:stretch/>
        </p:blipFill>
        <p:spPr>
          <a:xfrm>
            <a:off x="8265837" y="2475145"/>
            <a:ext cx="2966044" cy="3264882"/>
          </a:xfrm>
          <a:prstGeom prst="rect">
            <a:avLst/>
          </a:prstGeom>
          <a:ln w="31750" cap="sq">
            <a:solidFill>
              <a:srgbClr val="FFFFFF"/>
            </a:solidFill>
            <a:miter lim="800000"/>
          </a:ln>
        </p:spPr>
      </p:pic>
    </p:spTree>
    <p:extLst>
      <p:ext uri="{BB962C8B-B14F-4D97-AF65-F5344CB8AC3E}">
        <p14:creationId xmlns:p14="http://schemas.microsoft.com/office/powerpoint/2010/main" val="1438611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55A59E-F9DD-4A74-B7CE-8AFAA704B588}"/>
              </a:ext>
            </a:extLst>
          </p:cNvPr>
          <p:cNvPicPr>
            <a:picLocks noChangeAspect="1"/>
          </p:cNvPicPr>
          <p:nvPr/>
        </p:nvPicPr>
        <p:blipFill rotWithShape="1">
          <a:blip r:embed="rId2"/>
          <a:srcRect l="16497" r="33503"/>
          <a:stretch/>
        </p:blipFill>
        <p:spPr>
          <a:xfrm>
            <a:off x="642" y="10"/>
            <a:ext cx="6096000" cy="6857990"/>
          </a:xfrm>
          <a:prstGeom prst="rect">
            <a:avLst/>
          </a:prstGeom>
        </p:spPr>
      </p:pic>
      <p:sp>
        <p:nvSpPr>
          <p:cNvPr id="2" name="Title 1">
            <a:extLst>
              <a:ext uri="{FF2B5EF4-FFF2-40B4-BE49-F238E27FC236}">
                <a16:creationId xmlns:a16="http://schemas.microsoft.com/office/drawing/2014/main" id="{B1F31D22-0842-4B8D-9064-9348077E46E5}"/>
              </a:ext>
            </a:extLst>
          </p:cNvPr>
          <p:cNvSpPr>
            <a:spLocks noGrp="1"/>
          </p:cNvSpPr>
          <p:nvPr>
            <p:ph type="title"/>
          </p:nvPr>
        </p:nvSpPr>
        <p:spPr>
          <a:xfrm>
            <a:off x="643128" y="388633"/>
            <a:ext cx="4487298" cy="1174991"/>
          </a:xfrm>
          <a:solidFill>
            <a:schemeClr val="tx1">
              <a:alpha val="60000"/>
            </a:schemeClr>
          </a:solidFill>
          <a:ln>
            <a:solidFill>
              <a:schemeClr val="bg1"/>
            </a:solidFill>
          </a:ln>
        </p:spPr>
        <p:txBody>
          <a:bodyPr>
            <a:normAutofit/>
          </a:bodyPr>
          <a:lstStyle/>
          <a:p>
            <a:r>
              <a:rPr lang="en-GB" sz="2400">
                <a:solidFill>
                  <a:schemeClr val="bg1"/>
                </a:solidFill>
              </a:rPr>
              <a:t>Handing over of gun</a:t>
            </a:r>
          </a:p>
        </p:txBody>
      </p:sp>
      <p:sp>
        <p:nvSpPr>
          <p:cNvPr id="3" name="Content Placeholder 2">
            <a:extLst>
              <a:ext uri="{FF2B5EF4-FFF2-40B4-BE49-F238E27FC236}">
                <a16:creationId xmlns:a16="http://schemas.microsoft.com/office/drawing/2014/main" id="{13A46421-0AF3-40A4-8DB9-1AECBF7DD841}"/>
              </a:ext>
            </a:extLst>
          </p:cNvPr>
          <p:cNvSpPr>
            <a:spLocks noGrp="1"/>
          </p:cNvSpPr>
          <p:nvPr>
            <p:ph idx="1"/>
          </p:nvPr>
        </p:nvSpPr>
        <p:spPr>
          <a:xfrm>
            <a:off x="6743941" y="976129"/>
            <a:ext cx="4804931" cy="4919815"/>
          </a:xfrm>
        </p:spPr>
        <p:txBody>
          <a:bodyPr anchor="ctr">
            <a:normAutofit/>
          </a:bodyPr>
          <a:lstStyle/>
          <a:p>
            <a:r>
              <a:rPr lang="en-GB" b="0" i="0" dirty="0">
                <a:solidFill>
                  <a:srgbClr val="111111"/>
                </a:solidFill>
                <a:effectLst/>
                <a:latin typeface="TiemposTextWeb"/>
              </a:rPr>
              <a:t>It shows that America cares more about Firearms being treated with care however black bodies don't get the same treatment as an object that has no life. </a:t>
            </a:r>
            <a:endParaRPr lang="en-GB" dirty="0"/>
          </a:p>
        </p:txBody>
      </p:sp>
    </p:spTree>
    <p:extLst>
      <p:ext uri="{BB962C8B-B14F-4D97-AF65-F5344CB8AC3E}">
        <p14:creationId xmlns:p14="http://schemas.microsoft.com/office/powerpoint/2010/main" val="2922673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D19BA-D6A8-4638-ADF1-42554D404767}"/>
              </a:ext>
            </a:extLst>
          </p:cNvPr>
          <p:cNvSpPr>
            <a:spLocks noGrp="1"/>
          </p:cNvSpPr>
          <p:nvPr>
            <p:ph type="title"/>
          </p:nvPr>
        </p:nvSpPr>
        <p:spPr>
          <a:xfrm>
            <a:off x="6900672" y="978776"/>
            <a:ext cx="4486656" cy="1174991"/>
          </a:xfrm>
        </p:spPr>
        <p:txBody>
          <a:bodyPr>
            <a:normAutofit/>
          </a:bodyPr>
          <a:lstStyle/>
          <a:p>
            <a:r>
              <a:rPr lang="en-GB" sz="2400" dirty="0"/>
              <a:t>Outfit</a:t>
            </a:r>
          </a:p>
        </p:txBody>
      </p:sp>
      <p:pic>
        <p:nvPicPr>
          <p:cNvPr id="4" name="Picture 3">
            <a:extLst>
              <a:ext uri="{FF2B5EF4-FFF2-40B4-BE49-F238E27FC236}">
                <a16:creationId xmlns:a16="http://schemas.microsoft.com/office/drawing/2014/main" id="{438D1E0D-6A04-486C-843A-75FFE9DBB0EC}"/>
              </a:ext>
            </a:extLst>
          </p:cNvPr>
          <p:cNvPicPr>
            <a:picLocks noChangeAspect="1"/>
          </p:cNvPicPr>
          <p:nvPr/>
        </p:nvPicPr>
        <p:blipFill rotWithShape="1">
          <a:blip r:embed="rId2"/>
          <a:srcRect l="13218" r="20217"/>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2974B5B6-9D32-43C5-930D-3CDCA7A0AD7F}"/>
              </a:ext>
            </a:extLst>
          </p:cNvPr>
          <p:cNvSpPr>
            <a:spLocks noGrp="1"/>
          </p:cNvSpPr>
          <p:nvPr>
            <p:ph idx="1"/>
          </p:nvPr>
        </p:nvSpPr>
        <p:spPr>
          <a:xfrm>
            <a:off x="6900672" y="2640692"/>
            <a:ext cx="4486656" cy="3255252"/>
          </a:xfrm>
        </p:spPr>
        <p:txBody>
          <a:bodyPr>
            <a:normAutofit/>
          </a:bodyPr>
          <a:lstStyle/>
          <a:p>
            <a:r>
              <a:rPr lang="en-GB" dirty="0"/>
              <a:t>Donald is shirtless for a specific reason and that is too show us and remind us he is black and is exposed to the same problems he is trying to raise awareness for </a:t>
            </a:r>
          </a:p>
          <a:p>
            <a:r>
              <a:rPr lang="en-GB" dirty="0"/>
              <a:t>The clothes he uses also have been carefully picked as the style of trouser confederate soldiers wore to remind the violence they brought on people of African heritage. </a:t>
            </a:r>
          </a:p>
        </p:txBody>
      </p:sp>
    </p:spTree>
    <p:extLst>
      <p:ext uri="{BB962C8B-B14F-4D97-AF65-F5344CB8AC3E}">
        <p14:creationId xmlns:p14="http://schemas.microsoft.com/office/powerpoint/2010/main" val="416170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5B707-8224-42FB-AFE1-20FF2CDE0D3B}"/>
              </a:ext>
            </a:extLst>
          </p:cNvPr>
          <p:cNvSpPr>
            <a:spLocks noGrp="1"/>
          </p:cNvSpPr>
          <p:nvPr>
            <p:ph type="title"/>
          </p:nvPr>
        </p:nvSpPr>
        <p:spPr>
          <a:xfrm>
            <a:off x="6900672" y="978776"/>
            <a:ext cx="4486656" cy="1174991"/>
          </a:xfrm>
        </p:spPr>
        <p:txBody>
          <a:bodyPr>
            <a:normAutofit/>
          </a:bodyPr>
          <a:lstStyle/>
          <a:p>
            <a:r>
              <a:rPr lang="en-GB" sz="2400" dirty="0"/>
              <a:t>Gun violence</a:t>
            </a:r>
          </a:p>
        </p:txBody>
      </p:sp>
      <p:pic>
        <p:nvPicPr>
          <p:cNvPr id="5" name="Picture 4">
            <a:extLst>
              <a:ext uri="{FF2B5EF4-FFF2-40B4-BE49-F238E27FC236}">
                <a16:creationId xmlns:a16="http://schemas.microsoft.com/office/drawing/2014/main" id="{3E27FE5F-A404-4C24-868A-316AA6AE9A11}"/>
              </a:ext>
            </a:extLst>
          </p:cNvPr>
          <p:cNvPicPr>
            <a:picLocks noChangeAspect="1"/>
          </p:cNvPicPr>
          <p:nvPr/>
        </p:nvPicPr>
        <p:blipFill rotWithShape="1">
          <a:blip r:embed="rId2"/>
          <a:srcRect l="25190" r="20892" b="-1"/>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E867A6A2-986C-4FE1-8AB9-6579725A8F29}"/>
              </a:ext>
            </a:extLst>
          </p:cNvPr>
          <p:cNvSpPr>
            <a:spLocks noGrp="1"/>
          </p:cNvSpPr>
          <p:nvPr>
            <p:ph idx="1"/>
          </p:nvPr>
        </p:nvSpPr>
        <p:spPr>
          <a:xfrm>
            <a:off x="6900672" y="2640692"/>
            <a:ext cx="4486656" cy="3255252"/>
          </a:xfrm>
        </p:spPr>
        <p:txBody>
          <a:bodyPr>
            <a:normAutofit/>
          </a:bodyPr>
          <a:lstStyle/>
          <a:p>
            <a:r>
              <a:rPr lang="en-GB" dirty="0"/>
              <a:t>The kid in the background shows a young kid shooting a money gun however this could be for a variety of reasons. </a:t>
            </a:r>
          </a:p>
          <a:p>
            <a:r>
              <a:rPr lang="en-GB" dirty="0"/>
              <a:t>Firstly, it could show how young kids are exposed to weapon violence and how corrupt America is </a:t>
            </a:r>
          </a:p>
          <a:p>
            <a:r>
              <a:rPr lang="en-GB" dirty="0"/>
              <a:t>Secondly, it could reference all the cases where kids have died to the police due to there ethnicity. </a:t>
            </a:r>
          </a:p>
        </p:txBody>
      </p:sp>
    </p:spTree>
    <p:extLst>
      <p:ext uri="{BB962C8B-B14F-4D97-AF65-F5344CB8AC3E}">
        <p14:creationId xmlns:p14="http://schemas.microsoft.com/office/powerpoint/2010/main" val="1441195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36FE-1386-417A-B37B-402FF8AD702C}"/>
              </a:ext>
            </a:extLst>
          </p:cNvPr>
          <p:cNvSpPr>
            <a:spLocks noGrp="1"/>
          </p:cNvSpPr>
          <p:nvPr>
            <p:ph type="title"/>
          </p:nvPr>
        </p:nvSpPr>
        <p:spPr>
          <a:xfrm>
            <a:off x="5445496" y="978776"/>
            <a:ext cx="5925310" cy="1174991"/>
          </a:xfrm>
        </p:spPr>
        <p:txBody>
          <a:bodyPr>
            <a:normAutofit/>
          </a:bodyPr>
          <a:lstStyle/>
          <a:p>
            <a:r>
              <a:rPr lang="en-GB" sz="2400" dirty="0"/>
              <a:t>Choir shooting</a:t>
            </a:r>
          </a:p>
        </p:txBody>
      </p:sp>
      <p:pic>
        <p:nvPicPr>
          <p:cNvPr id="4" name="Picture 3">
            <a:extLst>
              <a:ext uri="{FF2B5EF4-FFF2-40B4-BE49-F238E27FC236}">
                <a16:creationId xmlns:a16="http://schemas.microsoft.com/office/drawing/2014/main" id="{486D611E-844C-4743-986D-23685BE5F657}"/>
              </a:ext>
            </a:extLst>
          </p:cNvPr>
          <p:cNvPicPr>
            <a:picLocks noChangeAspect="1"/>
          </p:cNvPicPr>
          <p:nvPr/>
        </p:nvPicPr>
        <p:blipFill rotWithShape="1">
          <a:blip r:embed="rId2"/>
          <a:srcRect l="44220" r="4847"/>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EFE654BF-CCEC-46EC-81FB-70D394AB584E}"/>
              </a:ext>
            </a:extLst>
          </p:cNvPr>
          <p:cNvSpPr>
            <a:spLocks noGrp="1"/>
          </p:cNvSpPr>
          <p:nvPr>
            <p:ph idx="1"/>
          </p:nvPr>
        </p:nvSpPr>
        <p:spPr>
          <a:xfrm>
            <a:off x="5445496" y="2640692"/>
            <a:ext cx="5925310" cy="3255252"/>
          </a:xfrm>
        </p:spPr>
        <p:txBody>
          <a:bodyPr>
            <a:normAutofit/>
          </a:bodyPr>
          <a:lstStyle/>
          <a:p>
            <a:r>
              <a:rPr lang="en-GB" dirty="0"/>
              <a:t>Glover goes out a door and shoots a church choir with an assault rifle. It could be a reference the killing of nine people of an African-American ethnicity at a church by a white supremacist named </a:t>
            </a:r>
            <a:r>
              <a:rPr lang="en-GB" dirty="0" err="1"/>
              <a:t>Dylann</a:t>
            </a:r>
            <a:r>
              <a:rPr lang="en-GB" dirty="0"/>
              <a:t> Roof in Charleston, South Carolina, in 2015</a:t>
            </a:r>
          </a:p>
          <a:p>
            <a:r>
              <a:rPr lang="en-GB" dirty="0"/>
              <a:t>The assault rifle he is holding is an AK-47 which was created to kill mass amount of people in wars and shooters tend to use this gun in shootings in the US</a:t>
            </a:r>
          </a:p>
        </p:txBody>
      </p:sp>
    </p:spTree>
    <p:extLst>
      <p:ext uri="{BB962C8B-B14F-4D97-AF65-F5344CB8AC3E}">
        <p14:creationId xmlns:p14="http://schemas.microsoft.com/office/powerpoint/2010/main" val="3455487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E0EC-0C1D-4FA4-B86A-FE8857A8DDAD}"/>
              </a:ext>
            </a:extLst>
          </p:cNvPr>
          <p:cNvSpPr>
            <a:spLocks noGrp="1"/>
          </p:cNvSpPr>
          <p:nvPr>
            <p:ph type="title"/>
          </p:nvPr>
        </p:nvSpPr>
        <p:spPr>
          <a:xfrm>
            <a:off x="6900672" y="978776"/>
            <a:ext cx="4486656" cy="1174991"/>
          </a:xfrm>
        </p:spPr>
        <p:txBody>
          <a:bodyPr>
            <a:normAutofit/>
          </a:bodyPr>
          <a:lstStyle/>
          <a:p>
            <a:r>
              <a:rPr lang="en-GB" sz="2400" dirty="0"/>
              <a:t>Gun and red cloth</a:t>
            </a:r>
          </a:p>
        </p:txBody>
      </p:sp>
      <p:pic>
        <p:nvPicPr>
          <p:cNvPr id="4" name="Picture 3">
            <a:extLst>
              <a:ext uri="{FF2B5EF4-FFF2-40B4-BE49-F238E27FC236}">
                <a16:creationId xmlns:a16="http://schemas.microsoft.com/office/drawing/2014/main" id="{51DBB168-D20A-4482-A472-F0D9FEAFFC44}"/>
              </a:ext>
            </a:extLst>
          </p:cNvPr>
          <p:cNvPicPr>
            <a:picLocks noChangeAspect="1"/>
          </p:cNvPicPr>
          <p:nvPr/>
        </p:nvPicPr>
        <p:blipFill rotWithShape="1">
          <a:blip r:embed="rId2"/>
          <a:srcRect l="22343" r="11093"/>
          <a:stretch/>
        </p:blipFill>
        <p:spPr>
          <a:xfrm>
            <a:off x="20" y="10"/>
            <a:ext cx="6086621" cy="6857990"/>
          </a:xfrm>
          <a:prstGeom prst="rect">
            <a:avLst/>
          </a:prstGeom>
        </p:spPr>
      </p:pic>
      <p:sp>
        <p:nvSpPr>
          <p:cNvPr id="3" name="Content Placeholder 2">
            <a:extLst>
              <a:ext uri="{FF2B5EF4-FFF2-40B4-BE49-F238E27FC236}">
                <a16:creationId xmlns:a16="http://schemas.microsoft.com/office/drawing/2014/main" id="{E8B4C332-5585-4D77-BFF3-E93978708642}"/>
              </a:ext>
            </a:extLst>
          </p:cNvPr>
          <p:cNvSpPr>
            <a:spLocks noGrp="1"/>
          </p:cNvSpPr>
          <p:nvPr>
            <p:ph idx="1"/>
          </p:nvPr>
        </p:nvSpPr>
        <p:spPr>
          <a:xfrm>
            <a:off x="6900672" y="2640692"/>
            <a:ext cx="4486656" cy="3255252"/>
          </a:xfrm>
        </p:spPr>
        <p:txBody>
          <a:bodyPr>
            <a:normAutofit/>
          </a:bodyPr>
          <a:lstStyle/>
          <a:p>
            <a:r>
              <a:rPr lang="en-GB" dirty="0"/>
              <a:t>Again the gun is claimed with care suggesting that guns have more value and need to be looked after more than black bodies </a:t>
            </a:r>
          </a:p>
        </p:txBody>
      </p:sp>
    </p:spTree>
    <p:extLst>
      <p:ext uri="{BB962C8B-B14F-4D97-AF65-F5344CB8AC3E}">
        <p14:creationId xmlns:p14="http://schemas.microsoft.com/office/powerpoint/2010/main" val="3574115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F49D-FD7A-455D-8CEE-C4CFDFCB5776}"/>
              </a:ext>
            </a:extLst>
          </p:cNvPr>
          <p:cNvSpPr>
            <a:spLocks noGrp="1"/>
          </p:cNvSpPr>
          <p:nvPr>
            <p:ph type="title"/>
          </p:nvPr>
        </p:nvSpPr>
        <p:spPr>
          <a:xfrm>
            <a:off x="5445496" y="978776"/>
            <a:ext cx="5925310" cy="1174991"/>
          </a:xfrm>
        </p:spPr>
        <p:txBody>
          <a:bodyPr>
            <a:normAutofit/>
          </a:bodyPr>
          <a:lstStyle/>
          <a:p>
            <a:r>
              <a:rPr lang="en-GB" sz="2400" dirty="0"/>
              <a:t>Man committing suicide</a:t>
            </a:r>
          </a:p>
        </p:txBody>
      </p:sp>
      <p:pic>
        <p:nvPicPr>
          <p:cNvPr id="4" name="Picture 3">
            <a:extLst>
              <a:ext uri="{FF2B5EF4-FFF2-40B4-BE49-F238E27FC236}">
                <a16:creationId xmlns:a16="http://schemas.microsoft.com/office/drawing/2014/main" id="{817847F8-C6DC-420A-839A-F68053F8EA98}"/>
              </a:ext>
            </a:extLst>
          </p:cNvPr>
          <p:cNvPicPr>
            <a:picLocks noChangeAspect="1"/>
          </p:cNvPicPr>
          <p:nvPr/>
        </p:nvPicPr>
        <p:blipFill rotWithShape="1">
          <a:blip r:embed="rId2"/>
          <a:srcRect l="28707" r="32074" b="-1"/>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5AB4D9CC-200D-48FC-B1BB-95FCD19709B7}"/>
              </a:ext>
            </a:extLst>
          </p:cNvPr>
          <p:cNvSpPr>
            <a:spLocks noGrp="1"/>
          </p:cNvSpPr>
          <p:nvPr>
            <p:ph idx="1"/>
          </p:nvPr>
        </p:nvSpPr>
        <p:spPr>
          <a:xfrm>
            <a:off x="5445496" y="2640692"/>
            <a:ext cx="5925310" cy="3255252"/>
          </a:xfrm>
        </p:spPr>
        <p:txBody>
          <a:bodyPr>
            <a:normAutofit/>
          </a:bodyPr>
          <a:lstStyle/>
          <a:p>
            <a:r>
              <a:rPr lang="en-GB" dirty="0"/>
              <a:t>On the balcony above Glovers head a man is seen to jumping off of a balcony committing suicide. They seem so happy and are dancing with smiles this could be a nod to American media and how it commercializes black people even thought death is actually happening behind the scenes </a:t>
            </a:r>
          </a:p>
        </p:txBody>
      </p:sp>
    </p:spTree>
    <p:extLst>
      <p:ext uri="{BB962C8B-B14F-4D97-AF65-F5344CB8AC3E}">
        <p14:creationId xmlns:p14="http://schemas.microsoft.com/office/powerpoint/2010/main" val="387292506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4DD99B270151469246D609C0EA432D" ma:contentTypeVersion="7" ma:contentTypeDescription="Create a new document." ma:contentTypeScope="" ma:versionID="e943daa01f934d0a5e043d05703c6450">
  <xsd:schema xmlns:xsd="http://www.w3.org/2001/XMLSchema" xmlns:xs="http://www.w3.org/2001/XMLSchema" xmlns:p="http://schemas.microsoft.com/office/2006/metadata/properties" xmlns:ns3="8748138e-2ed6-451c-a64c-54c3a480f2b9" xmlns:ns4="654d5ea1-2850-4bce-b707-423ef8154062" targetNamespace="http://schemas.microsoft.com/office/2006/metadata/properties" ma:root="true" ma:fieldsID="bef0e2c371666fb41a1dae4fb79c957b" ns3:_="" ns4:_="">
    <xsd:import namespace="8748138e-2ed6-451c-a64c-54c3a480f2b9"/>
    <xsd:import namespace="654d5ea1-2850-4bce-b707-423ef8154062"/>
    <xsd:element name="properties">
      <xsd:complexType>
        <xsd:sequence>
          <xsd:element name="documentManagement">
            <xsd:complexType>
              <xsd:all>
                <xsd:element ref="ns3:SharedWithUsers" minOccurs="0"/>
                <xsd:element ref="ns4:MediaServiceMetadata" minOccurs="0"/>
                <xsd:element ref="ns4:MediaServiceFastMetadata" minOccurs="0"/>
                <xsd:element ref="ns3:SharedWithDetails" minOccurs="0"/>
                <xsd:element ref="ns3:SharingHintHash"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48138e-2ed6-451c-a64c-54c3a480f2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4d5ea1-2850-4bce-b707-423ef8154062"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1E2DE9-A0D1-4544-9BAF-43233001BA9E}">
  <ds:schemaRefs>
    <ds:schemaRef ds:uri="http://schemas.microsoft.com/sharepoint/v3/contenttype/forms"/>
  </ds:schemaRefs>
</ds:datastoreItem>
</file>

<file path=customXml/itemProps2.xml><?xml version="1.0" encoding="utf-8"?>
<ds:datastoreItem xmlns:ds="http://schemas.openxmlformats.org/officeDocument/2006/customXml" ds:itemID="{03E25426-F1FB-4AB4-8384-A7BE7648F97F}">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654d5ea1-2850-4bce-b707-423ef8154062"/>
    <ds:schemaRef ds:uri="http://schemas.microsoft.com/office/infopath/2007/PartnerControls"/>
    <ds:schemaRef ds:uri="8748138e-2ed6-451c-a64c-54c3a480f2b9"/>
    <ds:schemaRef ds:uri="http://www.w3.org/XML/1998/namespace"/>
  </ds:schemaRefs>
</ds:datastoreItem>
</file>

<file path=customXml/itemProps3.xml><?xml version="1.0" encoding="utf-8"?>
<ds:datastoreItem xmlns:ds="http://schemas.openxmlformats.org/officeDocument/2006/customXml" ds:itemID="{EB9A5594-E9E4-4D0D-A0AB-D5F1576DD4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48138e-2ed6-451c-a64c-54c3a480f2b9"/>
    <ds:schemaRef ds:uri="654d5ea1-2850-4bce-b707-423ef81540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TotalTime>
  <Words>624</Words>
  <Application>Microsoft Office PowerPoint</Application>
  <PresentationFormat>Widescreen</PresentationFormat>
  <Paragraphs>35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Gill Sans MT</vt:lpstr>
      <vt:lpstr>TiemposTextWeb</vt:lpstr>
      <vt:lpstr>Parcel</vt:lpstr>
      <vt:lpstr>Music video analysis</vt:lpstr>
      <vt:lpstr>This is America – childish gambino</vt:lpstr>
      <vt:lpstr>Man shot in head</vt:lpstr>
      <vt:lpstr>Handing over of gun</vt:lpstr>
      <vt:lpstr>Outfit</vt:lpstr>
      <vt:lpstr>Gun violence</vt:lpstr>
      <vt:lpstr>Choir shooting</vt:lpstr>
      <vt:lpstr>Gun and red cloth</vt:lpstr>
      <vt:lpstr>Man committing suicide</vt:lpstr>
      <vt:lpstr>Young boy on phone</vt:lpstr>
      <vt:lpstr>police</vt:lpstr>
      <vt:lpstr>Cars</vt:lpstr>
      <vt:lpstr>Glover running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video analysis</dc:title>
  <dc:creator>rachool bhai</dc:creator>
  <cp:lastModifiedBy>Rahaul Karavadra</cp:lastModifiedBy>
  <cp:revision>2</cp:revision>
  <dcterms:created xsi:type="dcterms:W3CDTF">2020-12-02T19:04:16Z</dcterms:created>
  <dcterms:modified xsi:type="dcterms:W3CDTF">2021-03-04T15:34:45Z</dcterms:modified>
</cp:coreProperties>
</file>