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6" r:id="rId22"/>
    <p:sldId id="273" r:id="rId23"/>
    <p:sldId id="274" r:id="rId24"/>
    <p:sldId id="27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64CA03-7C34-44E0-8F97-036F01DD50E8}" v="1" dt="2021-03-04T16:24:59.563"/>
    <p1510:client id="{F2622E46-B701-4F6D-AB1C-87CD3CFBB7BE}" v="31" dt="2020-12-13T19:16:51.8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430C0A-5464-4FE4-84EB-FF9C94016DF4}" type="datetimeFigureOut">
              <a:rPr lang="en-US" dirty="0"/>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0C6404-AD6E-4860-8E75-697CA40B95DA}" type="datetimeFigureOut">
              <a:rPr lang="en-US" dirty="0"/>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3/4/2021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3/4/2021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3/4/2021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3/4/2021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3/4/2021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FBB3E-A1BE-42DD-8D0E-662DCBBCDE75}"/>
              </a:ext>
            </a:extLst>
          </p:cNvPr>
          <p:cNvSpPr>
            <a:spLocks noGrp="1"/>
          </p:cNvSpPr>
          <p:nvPr>
            <p:ph type="ctrTitle"/>
          </p:nvPr>
        </p:nvSpPr>
        <p:spPr/>
        <p:txBody>
          <a:bodyPr/>
          <a:lstStyle/>
          <a:p>
            <a:r>
              <a:rPr lang="en-GB" dirty="0"/>
              <a:t>Directors pitch</a:t>
            </a:r>
          </a:p>
        </p:txBody>
      </p:sp>
      <p:sp>
        <p:nvSpPr>
          <p:cNvPr id="3" name="Subtitle 2">
            <a:extLst>
              <a:ext uri="{FF2B5EF4-FFF2-40B4-BE49-F238E27FC236}">
                <a16:creationId xmlns:a16="http://schemas.microsoft.com/office/drawing/2014/main" id="{8B8EFD13-5D5C-42A1-A236-4B550EA666E6}"/>
              </a:ext>
            </a:extLst>
          </p:cNvPr>
          <p:cNvSpPr>
            <a:spLocks noGrp="1"/>
          </p:cNvSpPr>
          <p:nvPr>
            <p:ph type="subTitle" idx="1"/>
          </p:nvPr>
        </p:nvSpPr>
        <p:spPr/>
        <p:txBody>
          <a:bodyPr/>
          <a:lstStyle/>
          <a:p>
            <a:r>
              <a:rPr lang="en-GB"/>
              <a:t>Candidate Name: Rahaul Karavadra</a:t>
            </a:r>
            <a:endParaRPr lang="en-GB" dirty="0"/>
          </a:p>
        </p:txBody>
      </p:sp>
    </p:spTree>
    <p:extLst>
      <p:ext uri="{BB962C8B-B14F-4D97-AF65-F5344CB8AC3E}">
        <p14:creationId xmlns:p14="http://schemas.microsoft.com/office/powerpoint/2010/main" val="1482053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588FB-FD76-488A-BAA2-5EB59D9FA674}"/>
              </a:ext>
            </a:extLst>
          </p:cNvPr>
          <p:cNvSpPr>
            <a:spLocks noGrp="1"/>
          </p:cNvSpPr>
          <p:nvPr>
            <p:ph type="title"/>
          </p:nvPr>
        </p:nvSpPr>
        <p:spPr>
          <a:xfrm>
            <a:off x="5381807" y="964692"/>
            <a:ext cx="5894832" cy="1188720"/>
          </a:xfrm>
        </p:spPr>
        <p:txBody>
          <a:bodyPr>
            <a:normAutofit/>
          </a:bodyPr>
          <a:lstStyle/>
          <a:p>
            <a:r>
              <a:rPr lang="en-GB"/>
              <a:t>Locations</a:t>
            </a:r>
          </a:p>
        </p:txBody>
      </p:sp>
      <p:sp>
        <p:nvSpPr>
          <p:cNvPr id="12" name="Rectangle 11">
            <a:extLst>
              <a:ext uri="{FF2B5EF4-FFF2-40B4-BE49-F238E27FC236}">
                <a16:creationId xmlns:a16="http://schemas.microsoft.com/office/drawing/2014/main" id="{21EEA9CC-FD23-4544-9417-FE9080DFB3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315"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BFC4C7DC-5B5A-4159-A1CF-D56CF640CD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907"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BE2FD8A-4F6D-4F4E-AA4E-410D88E3AD3B}"/>
              </a:ext>
            </a:extLst>
          </p:cNvPr>
          <p:cNvSpPr>
            <a:spLocks noGrp="1"/>
          </p:cNvSpPr>
          <p:nvPr>
            <p:ph idx="1"/>
          </p:nvPr>
        </p:nvSpPr>
        <p:spPr>
          <a:xfrm>
            <a:off x="5380378" y="2638044"/>
            <a:ext cx="5963317" cy="3263206"/>
          </a:xfrm>
        </p:spPr>
        <p:txBody>
          <a:bodyPr>
            <a:normAutofit/>
          </a:bodyPr>
          <a:lstStyle/>
          <a:p>
            <a:pPr>
              <a:lnSpc>
                <a:spcPct val="90000"/>
              </a:lnSpc>
            </a:pPr>
            <a:r>
              <a:rPr lang="en-GB" dirty="0"/>
              <a:t>The locations used will be listed below</a:t>
            </a:r>
          </a:p>
          <a:p>
            <a:pPr>
              <a:lnSpc>
                <a:spcPct val="90000"/>
              </a:lnSpc>
            </a:pPr>
            <a:r>
              <a:rPr lang="en-GB" dirty="0"/>
              <a:t>New York subway station</a:t>
            </a:r>
          </a:p>
          <a:p>
            <a:pPr>
              <a:lnSpc>
                <a:spcPct val="90000"/>
              </a:lnSpc>
            </a:pPr>
            <a:r>
              <a:rPr lang="en-GB" dirty="0"/>
              <a:t>Home Kitchen – ( when R.A.N.C.H comes out to his parents) </a:t>
            </a:r>
          </a:p>
          <a:p>
            <a:pPr>
              <a:lnSpc>
                <a:spcPct val="90000"/>
              </a:lnSpc>
            </a:pPr>
            <a:r>
              <a:rPr lang="en-GB" dirty="0"/>
              <a:t>Friends Kitchen – ( for boyfriend ) </a:t>
            </a:r>
          </a:p>
          <a:p>
            <a:pPr>
              <a:lnSpc>
                <a:spcPct val="90000"/>
              </a:lnSpc>
            </a:pPr>
            <a:r>
              <a:rPr lang="en-GB" dirty="0"/>
              <a:t>Home Bedroom </a:t>
            </a:r>
          </a:p>
          <a:p>
            <a:pPr>
              <a:lnSpc>
                <a:spcPct val="90000"/>
              </a:lnSpc>
            </a:pPr>
            <a:r>
              <a:rPr lang="en-GB" dirty="0"/>
              <a:t>These locations will back up the bio song and its meaning as it is based </a:t>
            </a:r>
            <a:r>
              <a:rPr lang="en-GB"/>
              <a:t>in America </a:t>
            </a:r>
            <a:endParaRPr lang="en-GB" dirty="0"/>
          </a:p>
          <a:p>
            <a:pPr>
              <a:lnSpc>
                <a:spcPct val="90000"/>
              </a:lnSpc>
            </a:pPr>
            <a:endParaRPr lang="en-GB" dirty="0"/>
          </a:p>
        </p:txBody>
      </p:sp>
      <p:pic>
        <p:nvPicPr>
          <p:cNvPr id="5" name="Picture 4">
            <a:extLst>
              <a:ext uri="{FF2B5EF4-FFF2-40B4-BE49-F238E27FC236}">
                <a16:creationId xmlns:a16="http://schemas.microsoft.com/office/drawing/2014/main" id="{97B38782-CEB9-4BF2-89AC-78C0A2B8C549}"/>
              </a:ext>
            </a:extLst>
          </p:cNvPr>
          <p:cNvPicPr>
            <a:picLocks noChangeAspect="1"/>
          </p:cNvPicPr>
          <p:nvPr/>
        </p:nvPicPr>
        <p:blipFill>
          <a:blip r:embed="rId2"/>
          <a:stretch>
            <a:fillRect/>
          </a:stretch>
        </p:blipFill>
        <p:spPr>
          <a:xfrm>
            <a:off x="1355532" y="2574636"/>
            <a:ext cx="3034626" cy="1708728"/>
          </a:xfrm>
          <a:prstGeom prst="rect">
            <a:avLst/>
          </a:prstGeom>
        </p:spPr>
      </p:pic>
    </p:spTree>
    <p:extLst>
      <p:ext uri="{BB962C8B-B14F-4D97-AF65-F5344CB8AC3E}">
        <p14:creationId xmlns:p14="http://schemas.microsoft.com/office/powerpoint/2010/main" val="2988353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12ABC-4C24-4E9F-9C13-DFB1806BFCA7}"/>
              </a:ext>
            </a:extLst>
          </p:cNvPr>
          <p:cNvSpPr>
            <a:spLocks noGrp="1"/>
          </p:cNvSpPr>
          <p:nvPr>
            <p:ph type="ctrTitle"/>
          </p:nvPr>
        </p:nvSpPr>
        <p:spPr/>
        <p:txBody>
          <a:bodyPr/>
          <a:lstStyle/>
          <a:p>
            <a:r>
              <a:rPr lang="en-US" dirty="0"/>
              <a:t>Narrative/plot</a:t>
            </a:r>
          </a:p>
        </p:txBody>
      </p:sp>
      <p:sp>
        <p:nvSpPr>
          <p:cNvPr id="3" name="Subtitle 2">
            <a:extLst>
              <a:ext uri="{FF2B5EF4-FFF2-40B4-BE49-F238E27FC236}">
                <a16:creationId xmlns:a16="http://schemas.microsoft.com/office/drawing/2014/main" id="{35FA465A-C55A-4165-8C47-E172B718A50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69699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FDC89-0AEF-4DD9-8C19-1258564E9BB4}"/>
              </a:ext>
            </a:extLst>
          </p:cNvPr>
          <p:cNvSpPr>
            <a:spLocks noGrp="1"/>
          </p:cNvSpPr>
          <p:nvPr>
            <p:ph type="title"/>
          </p:nvPr>
        </p:nvSpPr>
        <p:spPr>
          <a:xfrm>
            <a:off x="5445496" y="978776"/>
            <a:ext cx="5925310" cy="1174991"/>
          </a:xfrm>
        </p:spPr>
        <p:txBody>
          <a:bodyPr>
            <a:normAutofit/>
          </a:bodyPr>
          <a:lstStyle/>
          <a:p>
            <a:r>
              <a:rPr lang="en-US" sz="2400"/>
              <a:t>concept/plot </a:t>
            </a:r>
          </a:p>
        </p:txBody>
      </p:sp>
      <p:pic>
        <p:nvPicPr>
          <p:cNvPr id="4" name="Picture 3" descr="A group of people walking in front of a crowd&#10;&#10;Description automatically generated">
            <a:extLst>
              <a:ext uri="{FF2B5EF4-FFF2-40B4-BE49-F238E27FC236}">
                <a16:creationId xmlns:a16="http://schemas.microsoft.com/office/drawing/2014/main" id="{DA718D0B-A977-4987-9516-543683331C2A}"/>
              </a:ext>
            </a:extLst>
          </p:cNvPr>
          <p:cNvPicPr>
            <a:picLocks noChangeAspect="1"/>
          </p:cNvPicPr>
          <p:nvPr/>
        </p:nvPicPr>
        <p:blipFill rotWithShape="1">
          <a:blip r:embed="rId2"/>
          <a:srcRect l="22745" r="39055"/>
          <a:stretch/>
        </p:blipFill>
        <p:spPr>
          <a:xfrm>
            <a:off x="20" y="10"/>
            <a:ext cx="4657325" cy="6857990"/>
          </a:xfrm>
          <a:prstGeom prst="rect">
            <a:avLst/>
          </a:prstGeom>
        </p:spPr>
      </p:pic>
      <p:sp>
        <p:nvSpPr>
          <p:cNvPr id="3" name="Content Placeholder 2">
            <a:extLst>
              <a:ext uri="{FF2B5EF4-FFF2-40B4-BE49-F238E27FC236}">
                <a16:creationId xmlns:a16="http://schemas.microsoft.com/office/drawing/2014/main" id="{59BEB2C2-CFA1-4CCC-89F8-EA2347D10D6A}"/>
              </a:ext>
            </a:extLst>
          </p:cNvPr>
          <p:cNvSpPr>
            <a:spLocks noGrp="1"/>
          </p:cNvSpPr>
          <p:nvPr>
            <p:ph idx="1"/>
          </p:nvPr>
        </p:nvSpPr>
        <p:spPr>
          <a:xfrm>
            <a:off x="5445496" y="2640692"/>
            <a:ext cx="5925310" cy="3255252"/>
          </a:xfrm>
        </p:spPr>
        <p:txBody>
          <a:bodyPr vert="horz" lIns="91440" tIns="45720" rIns="91440" bIns="45720" rtlCol="0">
            <a:normAutofit/>
          </a:bodyPr>
          <a:lstStyle/>
          <a:p>
            <a:pPr>
              <a:lnSpc>
                <a:spcPct val="90000"/>
              </a:lnSpc>
            </a:pPr>
            <a:r>
              <a:rPr lang="en-GB" sz="1300">
                <a:ea typeface="+mn-lt"/>
                <a:cs typeface="+mn-lt"/>
              </a:rPr>
              <a:t>The concept idea is a reference to the BLM and LGBTQ movement using the song Miserable America by Kevin Abstract. This is a good song to use it supports my message and idea of inequality of in the world. The lyrics of Miserable America support the idea that I want to portray in R.A.N.C.H’s music video </a:t>
            </a:r>
          </a:p>
          <a:p>
            <a:pPr>
              <a:lnSpc>
                <a:spcPct val="90000"/>
              </a:lnSpc>
            </a:pPr>
            <a:r>
              <a:rPr lang="en-GB" sz="1300">
                <a:ea typeface="+mn-lt"/>
                <a:cs typeface="+mn-lt"/>
              </a:rPr>
              <a:t>The plot will be focused around a young boy who feels different to what society expects as he has been holding in that he is in fact gay and has feelings for other men. It shows he is in a relationship with another man and they are both struggling to deal with how society deal with it. It starts off with his parents disowning him as a son due to this decision of coming out and later the boyfriend and his parents leave the city as they think no one will see them the same and they are embarrassed because of the boyfriend's decision. The overall meaning of the story is to show how minorities feel today and to show how hard it is to come out.  It will also focus on racism as there is still a lot of racism in the world today.  This song perfectly represents the struggles R.A.N.C.H feels as he grew up.</a:t>
            </a:r>
          </a:p>
        </p:txBody>
      </p:sp>
    </p:spTree>
    <p:extLst>
      <p:ext uri="{BB962C8B-B14F-4D97-AF65-F5344CB8AC3E}">
        <p14:creationId xmlns:p14="http://schemas.microsoft.com/office/powerpoint/2010/main" val="630111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B0D5C-25C0-4D12-8130-62F9D6945589}"/>
              </a:ext>
            </a:extLst>
          </p:cNvPr>
          <p:cNvSpPr>
            <a:spLocks noGrp="1"/>
          </p:cNvSpPr>
          <p:nvPr>
            <p:ph type="title"/>
          </p:nvPr>
        </p:nvSpPr>
        <p:spPr/>
        <p:txBody>
          <a:bodyPr/>
          <a:lstStyle/>
          <a:p>
            <a:r>
              <a:rPr lang="en-GB" dirty="0"/>
              <a:t>Characters</a:t>
            </a:r>
          </a:p>
        </p:txBody>
      </p:sp>
      <p:sp>
        <p:nvSpPr>
          <p:cNvPr id="3" name="Text Placeholder 2">
            <a:extLst>
              <a:ext uri="{FF2B5EF4-FFF2-40B4-BE49-F238E27FC236}">
                <a16:creationId xmlns:a16="http://schemas.microsoft.com/office/drawing/2014/main" id="{32D280AC-0458-4C61-A9D5-11F9D3A929D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9292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33C3A-24F0-4EEA-82F0-C0F0A8CF931C}"/>
              </a:ext>
            </a:extLst>
          </p:cNvPr>
          <p:cNvSpPr>
            <a:spLocks noGrp="1"/>
          </p:cNvSpPr>
          <p:nvPr>
            <p:ph type="title"/>
          </p:nvPr>
        </p:nvSpPr>
        <p:spPr>
          <a:xfrm>
            <a:off x="5445496" y="978776"/>
            <a:ext cx="5925310" cy="1174991"/>
          </a:xfrm>
        </p:spPr>
        <p:txBody>
          <a:bodyPr>
            <a:normAutofit/>
          </a:bodyPr>
          <a:lstStyle/>
          <a:p>
            <a:r>
              <a:rPr lang="en-GB" sz="2400"/>
              <a:t>Main characters</a:t>
            </a:r>
          </a:p>
        </p:txBody>
      </p:sp>
      <p:pic>
        <p:nvPicPr>
          <p:cNvPr id="5" name="Picture 4">
            <a:extLst>
              <a:ext uri="{FF2B5EF4-FFF2-40B4-BE49-F238E27FC236}">
                <a16:creationId xmlns:a16="http://schemas.microsoft.com/office/drawing/2014/main" id="{418961FF-174E-42F5-ABDB-54D169B2089C}"/>
              </a:ext>
            </a:extLst>
          </p:cNvPr>
          <p:cNvPicPr>
            <a:picLocks noChangeAspect="1"/>
          </p:cNvPicPr>
          <p:nvPr/>
        </p:nvPicPr>
        <p:blipFill rotWithShape="1">
          <a:blip r:embed="rId2"/>
          <a:srcRect r="9452"/>
          <a:stretch/>
        </p:blipFill>
        <p:spPr>
          <a:xfrm>
            <a:off x="20" y="10"/>
            <a:ext cx="4657325" cy="6857990"/>
          </a:xfrm>
          <a:prstGeom prst="rect">
            <a:avLst/>
          </a:prstGeom>
        </p:spPr>
      </p:pic>
      <p:sp>
        <p:nvSpPr>
          <p:cNvPr id="3" name="Content Placeholder 2">
            <a:extLst>
              <a:ext uri="{FF2B5EF4-FFF2-40B4-BE49-F238E27FC236}">
                <a16:creationId xmlns:a16="http://schemas.microsoft.com/office/drawing/2014/main" id="{DF6A505E-B006-434E-8BFD-05CB4B6139F2}"/>
              </a:ext>
            </a:extLst>
          </p:cNvPr>
          <p:cNvSpPr>
            <a:spLocks noGrp="1"/>
          </p:cNvSpPr>
          <p:nvPr>
            <p:ph idx="1"/>
          </p:nvPr>
        </p:nvSpPr>
        <p:spPr>
          <a:xfrm>
            <a:off x="5445496" y="2640692"/>
            <a:ext cx="5925310" cy="3255252"/>
          </a:xfrm>
        </p:spPr>
        <p:txBody>
          <a:bodyPr>
            <a:normAutofit/>
          </a:bodyPr>
          <a:lstStyle/>
          <a:p>
            <a:pPr>
              <a:lnSpc>
                <a:spcPct val="90000"/>
              </a:lnSpc>
            </a:pPr>
            <a:r>
              <a:rPr lang="en-GB" sz="1500" b="1" u="sng"/>
              <a:t>R.A.N.C.H (Artist) </a:t>
            </a:r>
          </a:p>
          <a:p>
            <a:pPr>
              <a:lnSpc>
                <a:spcPct val="90000"/>
              </a:lnSpc>
            </a:pPr>
            <a:r>
              <a:rPr lang="en-GB" sz="1500"/>
              <a:t>R.A.N.C.H has been used to challenge the stereotypes and social groups that should operate in todays society. Due to R.A.N.C.H being homosexual and an ethnic minority in the video this challenges the patriarchal straight white men filled society as of today.</a:t>
            </a:r>
          </a:p>
          <a:p>
            <a:pPr>
              <a:lnSpc>
                <a:spcPct val="90000"/>
              </a:lnSpc>
            </a:pPr>
            <a:r>
              <a:rPr lang="en-GB" sz="1500" b="1" u="sng"/>
              <a:t>R.A.N.C.H’s boyfriend</a:t>
            </a:r>
          </a:p>
          <a:p>
            <a:pPr>
              <a:lnSpc>
                <a:spcPct val="90000"/>
              </a:lnSpc>
            </a:pPr>
            <a:r>
              <a:rPr lang="en-GB" sz="1500"/>
              <a:t> R.A.N.C.H’s boyfriend is there to show that one is not alone when it comes to these things and that there are people who will support you no matter what society thinks. He also challenges todays society and flips it on its head as his parents do support him but are too weak as they fear society will look down on them leading to them moving eventually. </a:t>
            </a:r>
          </a:p>
        </p:txBody>
      </p:sp>
    </p:spTree>
    <p:extLst>
      <p:ext uri="{BB962C8B-B14F-4D97-AF65-F5344CB8AC3E}">
        <p14:creationId xmlns:p14="http://schemas.microsoft.com/office/powerpoint/2010/main" val="110991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B3EC6-1D81-4482-8633-5ADDA8A08CA0}"/>
              </a:ext>
            </a:extLst>
          </p:cNvPr>
          <p:cNvSpPr>
            <a:spLocks noGrp="1"/>
          </p:cNvSpPr>
          <p:nvPr>
            <p:ph type="title"/>
          </p:nvPr>
        </p:nvSpPr>
        <p:spPr>
          <a:xfrm>
            <a:off x="804672" y="978776"/>
            <a:ext cx="4486656" cy="1174991"/>
          </a:xfrm>
        </p:spPr>
        <p:txBody>
          <a:bodyPr>
            <a:normAutofit/>
          </a:bodyPr>
          <a:lstStyle/>
          <a:p>
            <a:r>
              <a:rPr lang="en-GB" sz="2400"/>
              <a:t>Side characters</a:t>
            </a:r>
          </a:p>
        </p:txBody>
      </p:sp>
      <p:sp>
        <p:nvSpPr>
          <p:cNvPr id="3" name="Content Placeholder 2">
            <a:extLst>
              <a:ext uri="{FF2B5EF4-FFF2-40B4-BE49-F238E27FC236}">
                <a16:creationId xmlns:a16="http://schemas.microsoft.com/office/drawing/2014/main" id="{1A18E731-03EC-4683-96F0-44CEBF7625AB}"/>
              </a:ext>
            </a:extLst>
          </p:cNvPr>
          <p:cNvSpPr>
            <a:spLocks noGrp="1"/>
          </p:cNvSpPr>
          <p:nvPr>
            <p:ph idx="1"/>
          </p:nvPr>
        </p:nvSpPr>
        <p:spPr>
          <a:xfrm>
            <a:off x="804672" y="2640692"/>
            <a:ext cx="4486656" cy="3255252"/>
          </a:xfrm>
        </p:spPr>
        <p:txBody>
          <a:bodyPr>
            <a:normAutofit/>
          </a:bodyPr>
          <a:lstStyle/>
          <a:p>
            <a:pPr>
              <a:lnSpc>
                <a:spcPct val="90000"/>
              </a:lnSpc>
            </a:pPr>
            <a:r>
              <a:rPr lang="en-GB" sz="1400" b="1" u="sng"/>
              <a:t>R.A.N.C.H’s Parents</a:t>
            </a:r>
          </a:p>
          <a:p>
            <a:pPr>
              <a:lnSpc>
                <a:spcPct val="90000"/>
              </a:lnSpc>
            </a:pPr>
            <a:r>
              <a:rPr lang="en-GB" sz="1400"/>
              <a:t>R.A.N.C.H’s parents would be a place holder to show how kids can experience horrific events like this even at the comfort of their own homes and shows a traditional old school parent type who will not accept their own blood just for the person they love</a:t>
            </a:r>
          </a:p>
          <a:p>
            <a:pPr>
              <a:lnSpc>
                <a:spcPct val="90000"/>
              </a:lnSpc>
            </a:pPr>
            <a:r>
              <a:rPr lang="en-GB" sz="1400" b="1" u="sng"/>
              <a:t>Boyfriends Parents </a:t>
            </a:r>
            <a:endParaRPr lang="en-GB" sz="1400"/>
          </a:p>
          <a:p>
            <a:pPr>
              <a:lnSpc>
                <a:spcPct val="90000"/>
              </a:lnSpc>
            </a:pPr>
            <a:r>
              <a:rPr lang="en-GB" sz="1400"/>
              <a:t>The Boyfriends parents are there to show that even if a family is close they can be weak minded and conform to what society wants. In this case the family don’t want other people to know their son is homosexual and therefore move away so they the son does not have contact with R.A.N.C.H and the boyfriend stays silent and accepts this outcome leaving R.A.N.C.H in the dust</a:t>
            </a:r>
          </a:p>
        </p:txBody>
      </p:sp>
      <p:pic>
        <p:nvPicPr>
          <p:cNvPr id="5" name="Picture 4">
            <a:extLst>
              <a:ext uri="{FF2B5EF4-FFF2-40B4-BE49-F238E27FC236}">
                <a16:creationId xmlns:a16="http://schemas.microsoft.com/office/drawing/2014/main" id="{96D49E7E-F3C1-4EAB-8886-052B2C0C8DCE}"/>
              </a:ext>
            </a:extLst>
          </p:cNvPr>
          <p:cNvPicPr>
            <a:picLocks noChangeAspect="1"/>
          </p:cNvPicPr>
          <p:nvPr/>
        </p:nvPicPr>
        <p:blipFill rotWithShape="1">
          <a:blip r:embed="rId2"/>
          <a:srcRect l="16042" r="17292"/>
          <a:stretch/>
        </p:blipFill>
        <p:spPr>
          <a:xfrm>
            <a:off x="6096000" y="10"/>
            <a:ext cx="6096000" cy="6857990"/>
          </a:xfrm>
          <a:prstGeom prst="rect">
            <a:avLst/>
          </a:prstGeom>
        </p:spPr>
      </p:pic>
    </p:spTree>
    <p:extLst>
      <p:ext uri="{BB962C8B-B14F-4D97-AF65-F5344CB8AC3E}">
        <p14:creationId xmlns:p14="http://schemas.microsoft.com/office/powerpoint/2010/main" val="3057213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D9E8-D1D3-4A71-9C84-F2E3A728E1A0}"/>
              </a:ext>
            </a:extLst>
          </p:cNvPr>
          <p:cNvSpPr>
            <a:spLocks noGrp="1"/>
          </p:cNvSpPr>
          <p:nvPr>
            <p:ph type="title"/>
          </p:nvPr>
        </p:nvSpPr>
        <p:spPr/>
        <p:txBody>
          <a:bodyPr/>
          <a:lstStyle/>
          <a:p>
            <a:r>
              <a:rPr lang="en-GB" dirty="0"/>
              <a:t>Intertextual references</a:t>
            </a:r>
          </a:p>
        </p:txBody>
      </p:sp>
      <p:sp>
        <p:nvSpPr>
          <p:cNvPr id="3" name="Text Placeholder 2">
            <a:extLst>
              <a:ext uri="{FF2B5EF4-FFF2-40B4-BE49-F238E27FC236}">
                <a16:creationId xmlns:a16="http://schemas.microsoft.com/office/drawing/2014/main" id="{2EA305FD-8853-49F4-99B3-BF2AE28B6AA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090457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erson standing posing for the camera&#10;&#10;Description automatically generated">
            <a:extLst>
              <a:ext uri="{FF2B5EF4-FFF2-40B4-BE49-F238E27FC236}">
                <a16:creationId xmlns:a16="http://schemas.microsoft.com/office/drawing/2014/main" id="{5BEAD1E4-F83E-41A1-86B0-7C7AEE256FE8}"/>
              </a:ext>
            </a:extLst>
          </p:cNvPr>
          <p:cNvPicPr>
            <a:picLocks noChangeAspect="1"/>
          </p:cNvPicPr>
          <p:nvPr/>
        </p:nvPicPr>
        <p:blipFill rotWithShape="1">
          <a:blip r:embed="rId2">
            <a:alphaModFix amt="40000"/>
          </a:blip>
          <a:srcRect b="7408"/>
          <a:stretch/>
        </p:blipFill>
        <p:spPr>
          <a:xfrm>
            <a:off x="20" y="10"/>
            <a:ext cx="12191980" cy="6857990"/>
          </a:xfrm>
          <a:prstGeom prst="rect">
            <a:avLst/>
          </a:prstGeom>
        </p:spPr>
      </p:pic>
      <p:sp>
        <p:nvSpPr>
          <p:cNvPr id="2" name="Title 1">
            <a:extLst>
              <a:ext uri="{FF2B5EF4-FFF2-40B4-BE49-F238E27FC236}">
                <a16:creationId xmlns:a16="http://schemas.microsoft.com/office/drawing/2014/main" id="{183DEA5E-E0F5-4CC3-9568-05FB4F0CA1EF}"/>
              </a:ext>
            </a:extLst>
          </p:cNvPr>
          <p:cNvSpPr>
            <a:spLocks noGrp="1"/>
          </p:cNvSpPr>
          <p:nvPr>
            <p:ph type="title"/>
          </p:nvPr>
        </p:nvSpPr>
        <p:spPr>
          <a:xfrm>
            <a:off x="2231136" y="964692"/>
            <a:ext cx="7729728" cy="1188720"/>
          </a:xfrm>
          <a:noFill/>
          <a:ln>
            <a:solidFill>
              <a:srgbClr val="FFFFFF"/>
            </a:solidFill>
          </a:ln>
        </p:spPr>
        <p:txBody>
          <a:bodyPr>
            <a:normAutofit/>
          </a:bodyPr>
          <a:lstStyle/>
          <a:p>
            <a:r>
              <a:rPr lang="en-GB">
                <a:solidFill>
                  <a:schemeClr val="tx1"/>
                </a:solidFill>
              </a:rPr>
              <a:t>Tyler the creator</a:t>
            </a:r>
          </a:p>
        </p:txBody>
      </p:sp>
      <p:sp>
        <p:nvSpPr>
          <p:cNvPr id="3" name="Content Placeholder 2">
            <a:extLst>
              <a:ext uri="{FF2B5EF4-FFF2-40B4-BE49-F238E27FC236}">
                <a16:creationId xmlns:a16="http://schemas.microsoft.com/office/drawing/2014/main" id="{7A0FF43C-7F4F-48A5-BDB1-8FBE7ED91162}"/>
              </a:ext>
            </a:extLst>
          </p:cNvPr>
          <p:cNvSpPr>
            <a:spLocks noGrp="1"/>
          </p:cNvSpPr>
          <p:nvPr>
            <p:ph idx="1"/>
          </p:nvPr>
        </p:nvSpPr>
        <p:spPr>
          <a:xfrm>
            <a:off x="2231136" y="2638044"/>
            <a:ext cx="7729728" cy="3101983"/>
          </a:xfrm>
        </p:spPr>
        <p:txBody>
          <a:bodyPr>
            <a:normAutofit/>
          </a:bodyPr>
          <a:lstStyle/>
          <a:p>
            <a:r>
              <a:rPr lang="en-GB" dirty="0"/>
              <a:t>A poster is shown to reference the artist Tyler The Creator and his </a:t>
            </a:r>
            <a:r>
              <a:rPr lang="en-GB"/>
              <a:t>album ‘Flower Boy’ in </a:t>
            </a:r>
            <a:r>
              <a:rPr lang="en-GB" dirty="0"/>
              <a:t>which he shares similar beliefs and views</a:t>
            </a:r>
          </a:p>
          <a:p>
            <a:r>
              <a:rPr lang="en-GB" dirty="0"/>
              <a:t>Not only this Tyler is in the same genre for music and share similar music with R.A.N.C.H </a:t>
            </a:r>
          </a:p>
          <a:p>
            <a:r>
              <a:rPr lang="en-GB" dirty="0"/>
              <a:t>He has proved to be popular among the younger population who now see him as a role model </a:t>
            </a:r>
          </a:p>
          <a:p>
            <a:r>
              <a:rPr lang="en-GB" dirty="0"/>
              <a:t>He came out to the public in the track ‘I </a:t>
            </a:r>
            <a:r>
              <a:rPr lang="en-GB" dirty="0" err="1"/>
              <a:t>aint</a:t>
            </a:r>
            <a:r>
              <a:rPr lang="en-GB" dirty="0"/>
              <a:t> got time’ in which he says ‘I have been kissing white boys since 2004’ </a:t>
            </a:r>
          </a:p>
        </p:txBody>
      </p:sp>
    </p:spTree>
    <p:extLst>
      <p:ext uri="{BB962C8B-B14F-4D97-AF65-F5344CB8AC3E}">
        <p14:creationId xmlns:p14="http://schemas.microsoft.com/office/powerpoint/2010/main" val="799162112"/>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62DF6-3E4E-4336-AEE1-0BA2B8A3108D}"/>
              </a:ext>
            </a:extLst>
          </p:cNvPr>
          <p:cNvSpPr>
            <a:spLocks noGrp="1"/>
          </p:cNvSpPr>
          <p:nvPr>
            <p:ph type="title"/>
          </p:nvPr>
        </p:nvSpPr>
        <p:spPr>
          <a:xfrm>
            <a:off x="804670" y="978776"/>
            <a:ext cx="3044953" cy="1174991"/>
          </a:xfrm>
        </p:spPr>
        <p:txBody>
          <a:bodyPr>
            <a:normAutofit/>
          </a:bodyPr>
          <a:lstStyle/>
          <a:p>
            <a:r>
              <a:rPr lang="en-GB" sz="2000"/>
              <a:t>When they see us</a:t>
            </a:r>
          </a:p>
        </p:txBody>
      </p:sp>
      <p:sp>
        <p:nvSpPr>
          <p:cNvPr id="3" name="Content Placeholder 2">
            <a:extLst>
              <a:ext uri="{FF2B5EF4-FFF2-40B4-BE49-F238E27FC236}">
                <a16:creationId xmlns:a16="http://schemas.microsoft.com/office/drawing/2014/main" id="{EB78060D-58BF-4FFB-820C-FBD8EFB9CA2E}"/>
              </a:ext>
            </a:extLst>
          </p:cNvPr>
          <p:cNvSpPr>
            <a:spLocks noGrp="1"/>
          </p:cNvSpPr>
          <p:nvPr>
            <p:ph idx="1"/>
          </p:nvPr>
        </p:nvSpPr>
        <p:spPr>
          <a:xfrm>
            <a:off x="804670" y="2640692"/>
            <a:ext cx="3044952" cy="3255252"/>
          </a:xfrm>
        </p:spPr>
        <p:txBody>
          <a:bodyPr>
            <a:normAutofit fontScale="92500"/>
          </a:bodyPr>
          <a:lstStyle/>
          <a:p>
            <a:r>
              <a:rPr lang="en-GB" sz="1800" dirty="0">
                <a:effectLst/>
                <a:latin typeface="Calibri" panose="020F0502020204030204" pitchFamily="34" charset="0"/>
                <a:ea typeface="DengXian" panose="02010600030101010101" pitchFamily="2" charset="-122"/>
                <a:cs typeface="Arial" panose="020B0604020202020204" pitchFamily="34" charset="0"/>
              </a:rPr>
              <a:t>“When they see us” talks about the story of 5 innocent men who were accused of brutally attacking a pedestrian. The show shows the court case and how the men were treated unequally in this scenario. I will use mise </a:t>
            </a:r>
            <a:r>
              <a:rPr lang="en-GB" sz="1800" dirty="0" err="1">
                <a:effectLst/>
                <a:latin typeface="Calibri" panose="020F0502020204030204" pitchFamily="34" charset="0"/>
                <a:ea typeface="DengXian" panose="02010600030101010101" pitchFamily="2" charset="-122"/>
                <a:cs typeface="Arial" panose="020B0604020202020204" pitchFamily="34" charset="0"/>
              </a:rPr>
              <a:t>en</a:t>
            </a:r>
            <a:r>
              <a:rPr lang="en-GB" sz="1800" dirty="0">
                <a:effectLst/>
                <a:latin typeface="Calibri" panose="020F0502020204030204" pitchFamily="34" charset="0"/>
                <a:ea typeface="DengXian" panose="02010600030101010101" pitchFamily="2" charset="-122"/>
                <a:cs typeface="Arial" panose="020B0604020202020204" pitchFamily="34" charset="0"/>
              </a:rPr>
              <a:t> scene by having 5 men sat in chairs with a man in a suit shouting at them as R.A.N.C.H walks past them</a:t>
            </a:r>
            <a:endParaRPr lang="en-GB" sz="1600" dirty="0"/>
          </a:p>
        </p:txBody>
      </p:sp>
      <p:pic>
        <p:nvPicPr>
          <p:cNvPr id="4" name="Picture 3">
            <a:extLst>
              <a:ext uri="{FF2B5EF4-FFF2-40B4-BE49-F238E27FC236}">
                <a16:creationId xmlns:a16="http://schemas.microsoft.com/office/drawing/2014/main" id="{A7F4FA52-5C0A-4FBA-B5DF-6B6DBDEA0101}"/>
              </a:ext>
            </a:extLst>
          </p:cNvPr>
          <p:cNvPicPr>
            <a:picLocks noChangeAspect="1"/>
          </p:cNvPicPr>
          <p:nvPr/>
        </p:nvPicPr>
        <p:blipFill rotWithShape="1">
          <a:blip r:embed="rId2"/>
          <a:srcRect l="22097" r="16078"/>
          <a:stretch/>
        </p:blipFill>
        <p:spPr>
          <a:xfrm>
            <a:off x="4654296" y="10"/>
            <a:ext cx="7537704" cy="6857990"/>
          </a:xfrm>
          <a:prstGeom prst="rect">
            <a:avLst/>
          </a:prstGeom>
        </p:spPr>
      </p:pic>
    </p:spTree>
    <p:extLst>
      <p:ext uri="{BB962C8B-B14F-4D97-AF65-F5344CB8AC3E}">
        <p14:creationId xmlns:p14="http://schemas.microsoft.com/office/powerpoint/2010/main" val="1911929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A295886-6A0C-4FB9-8559-8EB75DEBD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07291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955E21-8207-4776-84F3-20D130081C4E}"/>
              </a:ext>
            </a:extLst>
          </p:cNvPr>
          <p:cNvSpPr>
            <a:spLocks noGrp="1"/>
          </p:cNvSpPr>
          <p:nvPr>
            <p:ph type="title"/>
          </p:nvPr>
        </p:nvSpPr>
        <p:spPr>
          <a:xfrm>
            <a:off x="804672" y="1290025"/>
            <a:ext cx="4475892" cy="1188720"/>
          </a:xfrm>
          <a:solidFill>
            <a:srgbClr val="FFFFFF"/>
          </a:solidFill>
          <a:ln>
            <a:solidFill>
              <a:srgbClr val="404040"/>
            </a:solidFill>
          </a:ln>
        </p:spPr>
        <p:txBody>
          <a:bodyPr>
            <a:normAutofit/>
          </a:bodyPr>
          <a:lstStyle/>
          <a:p>
            <a:r>
              <a:rPr lang="en-GB">
                <a:solidFill>
                  <a:srgbClr val="262626"/>
                </a:solidFill>
              </a:rPr>
              <a:t>naruto</a:t>
            </a:r>
          </a:p>
        </p:txBody>
      </p:sp>
      <p:sp>
        <p:nvSpPr>
          <p:cNvPr id="3" name="Content Placeholder 2">
            <a:extLst>
              <a:ext uri="{FF2B5EF4-FFF2-40B4-BE49-F238E27FC236}">
                <a16:creationId xmlns:a16="http://schemas.microsoft.com/office/drawing/2014/main" id="{8AED4513-B40E-464D-AA26-51298ACDCA24}"/>
              </a:ext>
            </a:extLst>
          </p:cNvPr>
          <p:cNvSpPr>
            <a:spLocks noGrp="1"/>
          </p:cNvSpPr>
          <p:nvPr>
            <p:ph idx="1"/>
          </p:nvPr>
        </p:nvSpPr>
        <p:spPr>
          <a:xfrm>
            <a:off x="804672" y="2858703"/>
            <a:ext cx="4475892" cy="3042547"/>
          </a:xfrm>
        </p:spPr>
        <p:txBody>
          <a:bodyPr>
            <a:normAutofit/>
          </a:bodyPr>
          <a:lstStyle/>
          <a:p>
            <a:pPr>
              <a:lnSpc>
                <a:spcPct val="90000"/>
              </a:lnSpc>
            </a:pPr>
            <a:r>
              <a:rPr lang="en-GB" sz="1500">
                <a:solidFill>
                  <a:srgbClr val="FFFFFF"/>
                </a:solidFill>
              </a:rPr>
              <a:t>When R.A.N.C.H is in his room a Naruto headband appears next to the vinyl on the desk</a:t>
            </a:r>
          </a:p>
          <a:p>
            <a:pPr>
              <a:lnSpc>
                <a:spcPct val="90000"/>
              </a:lnSpc>
            </a:pPr>
            <a:r>
              <a:rPr lang="en-GB" sz="1500">
                <a:solidFill>
                  <a:srgbClr val="FFFFFF"/>
                </a:solidFill>
              </a:rPr>
              <a:t>R.A.N.C.H has always been a fan of anime and loves to incorporate references throughout his videos </a:t>
            </a:r>
          </a:p>
          <a:p>
            <a:pPr>
              <a:lnSpc>
                <a:spcPct val="90000"/>
              </a:lnSpc>
            </a:pPr>
            <a:r>
              <a:rPr lang="en-GB" sz="1500">
                <a:solidFill>
                  <a:srgbClr val="FFFFFF"/>
                </a:solidFill>
              </a:rPr>
              <a:t>Naruto is a Japanese anime created in 2007</a:t>
            </a:r>
          </a:p>
          <a:p>
            <a:pPr>
              <a:lnSpc>
                <a:spcPct val="90000"/>
              </a:lnSpc>
            </a:pPr>
            <a:r>
              <a:rPr lang="en-GB" sz="1500">
                <a:solidFill>
                  <a:srgbClr val="FFFFFF"/>
                </a:solidFill>
              </a:rPr>
              <a:t>It focuses on a young boy named Naruto who is casted out for having a spirit of a beast who wrecked the local village earlier on in life.</a:t>
            </a:r>
          </a:p>
          <a:p>
            <a:pPr>
              <a:lnSpc>
                <a:spcPct val="90000"/>
              </a:lnSpc>
            </a:pPr>
            <a:r>
              <a:rPr lang="en-GB" sz="1500">
                <a:solidFill>
                  <a:srgbClr val="FFFFFF"/>
                </a:solidFill>
              </a:rPr>
              <a:t>R.A.N.C.H feels that including a reference to this shows how kids are cast out just for being different and this fits with this song perfectly. </a:t>
            </a:r>
          </a:p>
          <a:p>
            <a:pPr marL="0" indent="0">
              <a:lnSpc>
                <a:spcPct val="90000"/>
              </a:lnSpc>
              <a:buNone/>
            </a:pPr>
            <a:endParaRPr lang="en-GB" sz="1500">
              <a:solidFill>
                <a:srgbClr val="FFFFFF"/>
              </a:solidFill>
            </a:endParaRPr>
          </a:p>
        </p:txBody>
      </p:sp>
      <p:sp>
        <p:nvSpPr>
          <p:cNvPr id="11" name="Rectangle 10">
            <a:extLst>
              <a:ext uri="{FF2B5EF4-FFF2-40B4-BE49-F238E27FC236}">
                <a16:creationId xmlns:a16="http://schemas.microsoft.com/office/drawing/2014/main" id="{F119BADC-509D-4A20-9EBB-42A26FCD1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032" y="640080"/>
            <a:ext cx="4818888"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7E444E0-554B-4DB9-969E-DEF7D301D5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843" y="806357"/>
            <a:ext cx="4511266"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10AA8-911A-4189-9FC8-97DF1BC3783D}"/>
              </a:ext>
            </a:extLst>
          </p:cNvPr>
          <p:cNvPicPr>
            <a:picLocks noChangeAspect="1"/>
          </p:cNvPicPr>
          <p:nvPr/>
        </p:nvPicPr>
        <p:blipFill rotWithShape="1">
          <a:blip r:embed="rId2"/>
          <a:srcRect l="16545" r="15811" b="-1"/>
          <a:stretch/>
        </p:blipFill>
        <p:spPr>
          <a:xfrm>
            <a:off x="7208520" y="1126397"/>
            <a:ext cx="3867912" cy="4288536"/>
          </a:xfrm>
          <a:prstGeom prst="rect">
            <a:avLst/>
          </a:prstGeom>
          <a:ln w="31750">
            <a:noFill/>
          </a:ln>
        </p:spPr>
      </p:pic>
    </p:spTree>
    <p:extLst>
      <p:ext uri="{BB962C8B-B14F-4D97-AF65-F5344CB8AC3E}">
        <p14:creationId xmlns:p14="http://schemas.microsoft.com/office/powerpoint/2010/main" val="3294894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66B94-700B-4588-9FA1-DB774F709EBC}"/>
              </a:ext>
            </a:extLst>
          </p:cNvPr>
          <p:cNvSpPr>
            <a:spLocks noGrp="1"/>
          </p:cNvSpPr>
          <p:nvPr>
            <p:ph type="title"/>
          </p:nvPr>
        </p:nvSpPr>
        <p:spPr/>
        <p:txBody>
          <a:bodyPr/>
          <a:lstStyle/>
          <a:p>
            <a:r>
              <a:rPr lang="en-GB" dirty="0"/>
              <a:t>Mise </a:t>
            </a:r>
            <a:r>
              <a:rPr lang="en-GB" dirty="0" err="1"/>
              <a:t>en</a:t>
            </a:r>
            <a:r>
              <a:rPr lang="en-GB" dirty="0"/>
              <a:t> scene</a:t>
            </a:r>
          </a:p>
        </p:txBody>
      </p:sp>
      <p:sp>
        <p:nvSpPr>
          <p:cNvPr id="3" name="Text Placeholder 2">
            <a:extLst>
              <a:ext uri="{FF2B5EF4-FFF2-40B4-BE49-F238E27FC236}">
                <a16:creationId xmlns:a16="http://schemas.microsoft.com/office/drawing/2014/main" id="{F9228313-4A78-4019-A916-77CBEC46E348}"/>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363532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43700-1647-4864-B23C-4981EFD7D430}"/>
              </a:ext>
            </a:extLst>
          </p:cNvPr>
          <p:cNvSpPr>
            <a:spLocks noGrp="1"/>
          </p:cNvSpPr>
          <p:nvPr>
            <p:ph type="title"/>
          </p:nvPr>
        </p:nvSpPr>
        <p:spPr>
          <a:xfrm>
            <a:off x="6900672" y="978776"/>
            <a:ext cx="4486656" cy="1174991"/>
          </a:xfrm>
        </p:spPr>
        <p:txBody>
          <a:bodyPr>
            <a:normAutofit/>
          </a:bodyPr>
          <a:lstStyle/>
          <a:p>
            <a:r>
              <a:rPr lang="en-GB" sz="2400"/>
              <a:t>Creation of adam</a:t>
            </a:r>
          </a:p>
        </p:txBody>
      </p:sp>
      <p:pic>
        <p:nvPicPr>
          <p:cNvPr id="4" name="Picture 3">
            <a:extLst>
              <a:ext uri="{FF2B5EF4-FFF2-40B4-BE49-F238E27FC236}">
                <a16:creationId xmlns:a16="http://schemas.microsoft.com/office/drawing/2014/main" id="{E0197B4E-2C6A-4D45-85E4-672BB1C771B8}"/>
              </a:ext>
            </a:extLst>
          </p:cNvPr>
          <p:cNvPicPr>
            <a:picLocks noChangeAspect="1"/>
          </p:cNvPicPr>
          <p:nvPr/>
        </p:nvPicPr>
        <p:blipFill rotWithShape="1">
          <a:blip r:embed="rId2"/>
          <a:srcRect l="9632" r="20032"/>
          <a:stretch/>
        </p:blipFill>
        <p:spPr>
          <a:xfrm>
            <a:off x="20" y="10"/>
            <a:ext cx="6086621" cy="6857990"/>
          </a:xfrm>
          <a:prstGeom prst="rect">
            <a:avLst/>
          </a:prstGeom>
        </p:spPr>
      </p:pic>
      <p:sp>
        <p:nvSpPr>
          <p:cNvPr id="3" name="Content Placeholder 2">
            <a:extLst>
              <a:ext uri="{FF2B5EF4-FFF2-40B4-BE49-F238E27FC236}">
                <a16:creationId xmlns:a16="http://schemas.microsoft.com/office/drawing/2014/main" id="{44015A1B-5B56-44F4-9A9F-C12D1E70074D}"/>
              </a:ext>
            </a:extLst>
          </p:cNvPr>
          <p:cNvSpPr>
            <a:spLocks noGrp="1"/>
          </p:cNvSpPr>
          <p:nvPr>
            <p:ph idx="1"/>
          </p:nvPr>
        </p:nvSpPr>
        <p:spPr>
          <a:xfrm>
            <a:off x="6900672" y="2640692"/>
            <a:ext cx="4486656" cy="3255252"/>
          </a:xfrm>
        </p:spPr>
        <p:txBody>
          <a:bodyPr>
            <a:normAutofit/>
          </a:bodyPr>
          <a:lstStyle/>
          <a:p>
            <a:pPr>
              <a:lnSpc>
                <a:spcPct val="90000"/>
              </a:lnSpc>
            </a:pPr>
            <a:r>
              <a:rPr lang="en-GB" sz="1500"/>
              <a:t>This intertextual reference has been used to show the parting of R.A.N.C.H  and his boyfriend </a:t>
            </a:r>
          </a:p>
          <a:p>
            <a:pPr>
              <a:lnSpc>
                <a:spcPct val="90000"/>
              </a:lnSpc>
            </a:pPr>
            <a:r>
              <a:rPr lang="en-GB" sz="1500"/>
              <a:t>It has two meanings. Firstly, it is meant to suggest that R.A.N.C.H doesn’t want his boyfriend to leave and that he is being left by himself and shows the parting of the two boys.</a:t>
            </a:r>
          </a:p>
          <a:p>
            <a:pPr>
              <a:lnSpc>
                <a:spcPct val="90000"/>
              </a:lnSpc>
            </a:pPr>
            <a:r>
              <a:rPr lang="en-GB" sz="1500"/>
              <a:t>Secondly, the meaning behind this painting is to show when God created Adam to make the human population with Eve. However, this shot shows that the boyfriend was God and that R.A.N.C.H is Adam and that the boyfriend created R.A.N.C.H and gives him an objective in life and once his boyfriend leaves R.A.N.C.H feels he has no objective in his life leading to his passing. </a:t>
            </a:r>
          </a:p>
        </p:txBody>
      </p:sp>
    </p:spTree>
    <p:extLst>
      <p:ext uri="{BB962C8B-B14F-4D97-AF65-F5344CB8AC3E}">
        <p14:creationId xmlns:p14="http://schemas.microsoft.com/office/powerpoint/2010/main" val="1579181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62929-2140-476E-8C44-97C369C3B991}"/>
              </a:ext>
            </a:extLst>
          </p:cNvPr>
          <p:cNvSpPr>
            <a:spLocks noGrp="1"/>
          </p:cNvSpPr>
          <p:nvPr>
            <p:ph type="title"/>
          </p:nvPr>
        </p:nvSpPr>
        <p:spPr>
          <a:xfrm>
            <a:off x="804670" y="978776"/>
            <a:ext cx="3044953" cy="1174991"/>
          </a:xfrm>
        </p:spPr>
        <p:txBody>
          <a:bodyPr>
            <a:normAutofit/>
          </a:bodyPr>
          <a:lstStyle/>
          <a:p>
            <a:r>
              <a:rPr lang="en-GB" sz="2000"/>
              <a:t>Historical events</a:t>
            </a:r>
          </a:p>
        </p:txBody>
      </p:sp>
      <p:sp>
        <p:nvSpPr>
          <p:cNvPr id="3" name="Content Placeholder 2">
            <a:extLst>
              <a:ext uri="{FF2B5EF4-FFF2-40B4-BE49-F238E27FC236}">
                <a16:creationId xmlns:a16="http://schemas.microsoft.com/office/drawing/2014/main" id="{0741E390-B554-4BEA-939F-B6BCF833A190}"/>
              </a:ext>
            </a:extLst>
          </p:cNvPr>
          <p:cNvSpPr>
            <a:spLocks noGrp="1"/>
          </p:cNvSpPr>
          <p:nvPr>
            <p:ph idx="1"/>
          </p:nvPr>
        </p:nvSpPr>
        <p:spPr>
          <a:xfrm>
            <a:off x="804670" y="2640692"/>
            <a:ext cx="3044952" cy="3255252"/>
          </a:xfrm>
        </p:spPr>
        <p:txBody>
          <a:bodyPr>
            <a:normAutofit/>
          </a:bodyPr>
          <a:lstStyle/>
          <a:p>
            <a:r>
              <a:rPr lang="en-GB" sz="1600"/>
              <a:t>In the scene where R.A.N.C.H is falling it zooms into his eyes and once in the pupil it transitions to all that the previous generations have gone through and this is a way of paying respects to show where we all have come from. </a:t>
            </a:r>
          </a:p>
        </p:txBody>
      </p:sp>
      <p:pic>
        <p:nvPicPr>
          <p:cNvPr id="5" name="Picture 4" descr="A group of people standing in front of a crowd&#10;&#10;Description automatically generated">
            <a:extLst>
              <a:ext uri="{FF2B5EF4-FFF2-40B4-BE49-F238E27FC236}">
                <a16:creationId xmlns:a16="http://schemas.microsoft.com/office/drawing/2014/main" id="{CAA5E7D7-7F2F-4087-B331-A25241E13EF8}"/>
              </a:ext>
            </a:extLst>
          </p:cNvPr>
          <p:cNvPicPr>
            <a:picLocks noChangeAspect="1"/>
          </p:cNvPicPr>
          <p:nvPr/>
        </p:nvPicPr>
        <p:blipFill rotWithShape="1">
          <a:blip r:embed="rId2"/>
          <a:srcRect l="7874" r="18759" b="-1"/>
          <a:stretch/>
        </p:blipFill>
        <p:spPr>
          <a:xfrm>
            <a:off x="4654296" y="10"/>
            <a:ext cx="7537704" cy="6857990"/>
          </a:xfrm>
          <a:prstGeom prst="rect">
            <a:avLst/>
          </a:prstGeom>
        </p:spPr>
      </p:pic>
    </p:spTree>
    <p:extLst>
      <p:ext uri="{BB962C8B-B14F-4D97-AF65-F5344CB8AC3E}">
        <p14:creationId xmlns:p14="http://schemas.microsoft.com/office/powerpoint/2010/main" val="2635675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4F57D-B573-4264-B535-E01118710ED4}"/>
              </a:ext>
            </a:extLst>
          </p:cNvPr>
          <p:cNvSpPr>
            <a:spLocks noGrp="1"/>
          </p:cNvSpPr>
          <p:nvPr>
            <p:ph type="title"/>
          </p:nvPr>
        </p:nvSpPr>
        <p:spPr/>
        <p:txBody>
          <a:bodyPr/>
          <a:lstStyle/>
          <a:p>
            <a:r>
              <a:rPr lang="en-GB" dirty="0"/>
              <a:t>costumes</a:t>
            </a:r>
          </a:p>
        </p:txBody>
      </p:sp>
      <p:sp>
        <p:nvSpPr>
          <p:cNvPr id="3" name="Content Placeholder 2">
            <a:extLst>
              <a:ext uri="{FF2B5EF4-FFF2-40B4-BE49-F238E27FC236}">
                <a16:creationId xmlns:a16="http://schemas.microsoft.com/office/drawing/2014/main" id="{1FCFFD30-C6CA-4041-90B8-432A8FBCB61E}"/>
              </a:ext>
            </a:extLst>
          </p:cNvPr>
          <p:cNvSpPr>
            <a:spLocks noGrp="1"/>
          </p:cNvSpPr>
          <p:nvPr>
            <p:ph idx="1"/>
          </p:nvPr>
        </p:nvSpPr>
        <p:spPr/>
        <p:txBody>
          <a:bodyPr/>
          <a:lstStyle/>
          <a:p>
            <a:r>
              <a:rPr lang="en-GB" dirty="0"/>
              <a:t>My artists costumes are based on a modern day, fashionable person this is because R.A.N.C.H believes as a society certain groups are left out and by creating this sense of fashion it will stand out and he will be easily recognised. </a:t>
            </a:r>
          </a:p>
          <a:p>
            <a:r>
              <a:rPr lang="en-GB" dirty="0"/>
              <a:t>The other side actors will wear bland clothing as it will show they conform to society today and this will really make R.A.N.C.H stand out in the video</a:t>
            </a:r>
          </a:p>
        </p:txBody>
      </p:sp>
    </p:spTree>
    <p:extLst>
      <p:ext uri="{BB962C8B-B14F-4D97-AF65-F5344CB8AC3E}">
        <p14:creationId xmlns:p14="http://schemas.microsoft.com/office/powerpoint/2010/main" val="3467297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7C008-9588-45F6-979E-2C8D7A22EC0A}"/>
              </a:ext>
            </a:extLst>
          </p:cNvPr>
          <p:cNvSpPr>
            <a:spLocks noGrp="1"/>
          </p:cNvSpPr>
          <p:nvPr>
            <p:ph type="title"/>
          </p:nvPr>
        </p:nvSpPr>
        <p:spPr>
          <a:xfrm>
            <a:off x="5381807" y="964692"/>
            <a:ext cx="5894832" cy="1188720"/>
          </a:xfrm>
        </p:spPr>
        <p:txBody>
          <a:bodyPr>
            <a:normAutofit/>
          </a:bodyPr>
          <a:lstStyle/>
          <a:p>
            <a:r>
              <a:rPr lang="en-GB" dirty="0"/>
              <a:t>CHARACTER COSTUMES</a:t>
            </a:r>
          </a:p>
        </p:txBody>
      </p:sp>
      <p:sp>
        <p:nvSpPr>
          <p:cNvPr id="13" name="Rectangle 8">
            <a:extLst>
              <a:ext uri="{FF2B5EF4-FFF2-40B4-BE49-F238E27FC236}">
                <a16:creationId xmlns:a16="http://schemas.microsoft.com/office/drawing/2014/main" id="{21EEA9CC-FD23-4544-9417-FE9080DFB3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315"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0">
            <a:extLst>
              <a:ext uri="{FF2B5EF4-FFF2-40B4-BE49-F238E27FC236}">
                <a16:creationId xmlns:a16="http://schemas.microsoft.com/office/drawing/2014/main" id="{BFC4C7DC-5B5A-4159-A1CF-D56CF640CD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907"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D635FA6-42CA-460E-A523-9CB5C3B48922}"/>
              </a:ext>
            </a:extLst>
          </p:cNvPr>
          <p:cNvPicPr>
            <a:picLocks noChangeAspect="1"/>
          </p:cNvPicPr>
          <p:nvPr/>
        </p:nvPicPr>
        <p:blipFill>
          <a:blip r:embed="rId2"/>
          <a:stretch>
            <a:fillRect/>
          </a:stretch>
        </p:blipFill>
        <p:spPr>
          <a:xfrm>
            <a:off x="1127499" y="1378393"/>
            <a:ext cx="3328416" cy="4109155"/>
          </a:xfrm>
          <a:prstGeom prst="rect">
            <a:avLst/>
          </a:prstGeom>
          <a:ln w="31750" cap="sq">
            <a:solidFill>
              <a:srgbClr val="FFFFFF"/>
            </a:solidFill>
            <a:miter lim="800000"/>
          </a:ln>
        </p:spPr>
      </p:pic>
      <p:sp>
        <p:nvSpPr>
          <p:cNvPr id="3" name="Content Placeholder 2">
            <a:extLst>
              <a:ext uri="{FF2B5EF4-FFF2-40B4-BE49-F238E27FC236}">
                <a16:creationId xmlns:a16="http://schemas.microsoft.com/office/drawing/2014/main" id="{6E5975C7-93F1-4EBD-A6CD-E4CA779D0388}"/>
              </a:ext>
            </a:extLst>
          </p:cNvPr>
          <p:cNvSpPr>
            <a:spLocks noGrp="1"/>
          </p:cNvSpPr>
          <p:nvPr>
            <p:ph idx="1"/>
          </p:nvPr>
        </p:nvSpPr>
        <p:spPr>
          <a:xfrm>
            <a:off x="5380378" y="2638044"/>
            <a:ext cx="5963317" cy="4219956"/>
          </a:xfrm>
        </p:spPr>
        <p:txBody>
          <a:bodyPr vert="horz" lIns="91440" tIns="45720" rIns="91440" bIns="45720" rtlCol="0" anchor="t">
            <a:normAutofit fontScale="70000" lnSpcReduction="20000"/>
          </a:bodyPr>
          <a:lstStyle/>
          <a:p>
            <a:pPr>
              <a:lnSpc>
                <a:spcPct val="90000"/>
              </a:lnSpc>
            </a:pPr>
            <a:r>
              <a:rPr lang="en-GB" b="1" u="sng" dirty="0"/>
              <a:t>Parents </a:t>
            </a:r>
          </a:p>
          <a:p>
            <a:pPr>
              <a:lnSpc>
                <a:spcPct val="90000"/>
              </a:lnSpc>
            </a:pPr>
            <a:r>
              <a:rPr lang="en-GB" sz="1800" dirty="0"/>
              <a:t>Both will show cracked masks to show they are still conforming to social norms. </a:t>
            </a:r>
          </a:p>
          <a:p>
            <a:pPr>
              <a:lnSpc>
                <a:spcPct val="90000"/>
              </a:lnSpc>
            </a:pPr>
            <a:r>
              <a:rPr lang="en-GB" dirty="0"/>
              <a:t>Dad – Suit to show he is educated</a:t>
            </a:r>
          </a:p>
          <a:p>
            <a:pPr>
              <a:lnSpc>
                <a:spcPct val="90000"/>
              </a:lnSpc>
            </a:pPr>
            <a:r>
              <a:rPr lang="en-GB" dirty="0"/>
              <a:t>Mum – Suit </a:t>
            </a:r>
            <a:r>
              <a:rPr lang="en-GB" dirty="0" err="1"/>
              <a:t>aswell</a:t>
            </a:r>
            <a:r>
              <a:rPr lang="en-GB" dirty="0"/>
              <a:t> </a:t>
            </a:r>
          </a:p>
          <a:p>
            <a:pPr>
              <a:lnSpc>
                <a:spcPct val="90000"/>
              </a:lnSpc>
            </a:pPr>
            <a:r>
              <a:rPr lang="en-GB" b="1" u="sng" dirty="0"/>
              <a:t>Boyfriend</a:t>
            </a:r>
          </a:p>
          <a:p>
            <a:pPr>
              <a:lnSpc>
                <a:spcPct val="90000"/>
              </a:lnSpc>
            </a:pPr>
            <a:r>
              <a:rPr lang="en-GB" dirty="0"/>
              <a:t>Similar clothes to R.A.N.C.H to show they are different </a:t>
            </a:r>
          </a:p>
          <a:p>
            <a:pPr>
              <a:lnSpc>
                <a:spcPct val="90000"/>
              </a:lnSpc>
            </a:pPr>
            <a:r>
              <a:rPr lang="en-GB" sz="1600" b="1" u="sng" dirty="0"/>
              <a:t>Boyfriends Parents</a:t>
            </a:r>
          </a:p>
          <a:p>
            <a:pPr>
              <a:lnSpc>
                <a:spcPct val="90000"/>
              </a:lnSpc>
            </a:pPr>
            <a:r>
              <a:rPr lang="en-GB" sz="1600" dirty="0"/>
              <a:t>Dad – Smart shirt and trousers</a:t>
            </a:r>
          </a:p>
          <a:p>
            <a:pPr>
              <a:lnSpc>
                <a:spcPct val="90000"/>
              </a:lnSpc>
            </a:pPr>
            <a:r>
              <a:rPr lang="en-GB" sz="1600" dirty="0"/>
              <a:t>Mum – Dress </a:t>
            </a:r>
          </a:p>
          <a:p>
            <a:pPr>
              <a:lnSpc>
                <a:spcPct val="90000"/>
              </a:lnSpc>
            </a:pPr>
            <a:r>
              <a:rPr lang="en-GB" sz="1600" dirty="0"/>
              <a:t>They will wear masks as they are exactly the same as everyone else.</a:t>
            </a:r>
          </a:p>
          <a:p>
            <a:pPr>
              <a:lnSpc>
                <a:spcPct val="90000"/>
              </a:lnSpc>
            </a:pPr>
            <a:r>
              <a:rPr lang="en-GB" b="1" u="sng" dirty="0"/>
              <a:t>Male Side Characters</a:t>
            </a:r>
          </a:p>
          <a:p>
            <a:pPr>
              <a:lnSpc>
                <a:spcPct val="90000"/>
              </a:lnSpc>
            </a:pPr>
            <a:r>
              <a:rPr lang="en-GB" dirty="0"/>
              <a:t>T shirt, Dark coloured trousers and basic shoes </a:t>
            </a:r>
          </a:p>
          <a:p>
            <a:pPr>
              <a:lnSpc>
                <a:spcPct val="90000"/>
              </a:lnSpc>
            </a:pPr>
            <a:r>
              <a:rPr lang="en-GB" dirty="0"/>
              <a:t>Mask to show everyone is the same and that R.A.N.C.H is an outsider </a:t>
            </a:r>
          </a:p>
          <a:p>
            <a:pPr>
              <a:lnSpc>
                <a:spcPct val="90000"/>
              </a:lnSpc>
            </a:pPr>
            <a:r>
              <a:rPr lang="en-GB" b="1" u="sng" dirty="0"/>
              <a:t>Female Side Characters</a:t>
            </a:r>
          </a:p>
          <a:p>
            <a:pPr>
              <a:lnSpc>
                <a:spcPct val="90000"/>
              </a:lnSpc>
            </a:pPr>
            <a:r>
              <a:rPr lang="en-GB" dirty="0"/>
              <a:t>Mask to show everyone is the same and that R.A.N.C.H is an outsider </a:t>
            </a:r>
          </a:p>
          <a:p>
            <a:pPr>
              <a:lnSpc>
                <a:spcPct val="90000"/>
              </a:lnSpc>
            </a:pPr>
            <a:r>
              <a:rPr lang="en-GB" dirty="0"/>
              <a:t>Plain Dark T shirt, Dark coloured trousers or skirt and basic shoes</a:t>
            </a:r>
          </a:p>
          <a:p>
            <a:pPr>
              <a:lnSpc>
                <a:spcPct val="90000"/>
              </a:lnSpc>
            </a:pPr>
            <a:endParaRPr lang="en-GB" dirty="0"/>
          </a:p>
        </p:txBody>
      </p:sp>
    </p:spTree>
    <p:extLst>
      <p:ext uri="{BB962C8B-B14F-4D97-AF65-F5344CB8AC3E}">
        <p14:creationId xmlns:p14="http://schemas.microsoft.com/office/powerpoint/2010/main" val="2828705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DB0D9-0D81-4112-BDF0-716D06BCB6CB}"/>
              </a:ext>
            </a:extLst>
          </p:cNvPr>
          <p:cNvSpPr>
            <a:spLocks noGrp="1"/>
          </p:cNvSpPr>
          <p:nvPr>
            <p:ph type="title"/>
          </p:nvPr>
        </p:nvSpPr>
        <p:spPr>
          <a:xfrm>
            <a:off x="804672" y="964692"/>
            <a:ext cx="5894832" cy="1188720"/>
          </a:xfrm>
        </p:spPr>
        <p:txBody>
          <a:bodyPr>
            <a:normAutofit/>
          </a:bodyPr>
          <a:lstStyle/>
          <a:p>
            <a:r>
              <a:rPr lang="en-GB" dirty="0"/>
              <a:t>props</a:t>
            </a:r>
          </a:p>
        </p:txBody>
      </p:sp>
      <p:sp>
        <p:nvSpPr>
          <p:cNvPr id="3" name="Content Placeholder 2">
            <a:extLst>
              <a:ext uri="{FF2B5EF4-FFF2-40B4-BE49-F238E27FC236}">
                <a16:creationId xmlns:a16="http://schemas.microsoft.com/office/drawing/2014/main" id="{46EBA250-4D1B-49A7-9EF0-E2DA4C626076}"/>
              </a:ext>
            </a:extLst>
          </p:cNvPr>
          <p:cNvSpPr>
            <a:spLocks noGrp="1"/>
          </p:cNvSpPr>
          <p:nvPr>
            <p:ph idx="1"/>
          </p:nvPr>
        </p:nvSpPr>
        <p:spPr>
          <a:xfrm>
            <a:off x="803243" y="2638044"/>
            <a:ext cx="5963317" cy="3635756"/>
          </a:xfrm>
        </p:spPr>
        <p:txBody>
          <a:bodyPr>
            <a:normAutofit fontScale="92500" lnSpcReduction="10000"/>
          </a:bodyPr>
          <a:lstStyle/>
          <a:p>
            <a:pPr>
              <a:lnSpc>
                <a:spcPct val="90000"/>
              </a:lnSpc>
            </a:pPr>
            <a:r>
              <a:rPr lang="en-GB" sz="1500" b="1" u="sng" dirty="0"/>
              <a:t>Bedroom </a:t>
            </a:r>
          </a:p>
          <a:p>
            <a:pPr>
              <a:lnSpc>
                <a:spcPct val="90000"/>
              </a:lnSpc>
            </a:pPr>
            <a:r>
              <a:rPr lang="en-GB" sz="1500" dirty="0"/>
              <a:t>Bed - when the video starts to show the song is starting at a new day, also when R.A.N.C.H is falling it will be on his bed as he is going to sleep </a:t>
            </a:r>
          </a:p>
          <a:p>
            <a:pPr>
              <a:lnSpc>
                <a:spcPct val="90000"/>
              </a:lnSpc>
            </a:pPr>
            <a:r>
              <a:rPr lang="en-GB" sz="1500" dirty="0"/>
              <a:t>Vinyl Player - to introduce music and to also show it’s a new story/chapter </a:t>
            </a:r>
          </a:p>
          <a:p>
            <a:pPr>
              <a:lnSpc>
                <a:spcPct val="90000"/>
              </a:lnSpc>
            </a:pPr>
            <a:r>
              <a:rPr lang="en-GB" sz="1500" dirty="0"/>
              <a:t>Poster of Tyler the Creator (focuses on similar beliefs) – Intertextual reference</a:t>
            </a:r>
          </a:p>
          <a:p>
            <a:pPr>
              <a:lnSpc>
                <a:spcPct val="90000"/>
              </a:lnSpc>
            </a:pPr>
            <a:r>
              <a:rPr lang="en-GB" sz="1500" dirty="0"/>
              <a:t>Naruto Headband</a:t>
            </a:r>
          </a:p>
          <a:p>
            <a:pPr>
              <a:lnSpc>
                <a:spcPct val="90000"/>
              </a:lnSpc>
            </a:pPr>
            <a:r>
              <a:rPr lang="en-GB" sz="1500" dirty="0"/>
              <a:t>Clothes on floor - throughout the video to show life is getting messier by the day</a:t>
            </a:r>
          </a:p>
          <a:p>
            <a:pPr>
              <a:lnSpc>
                <a:spcPct val="90000"/>
              </a:lnSpc>
            </a:pPr>
            <a:r>
              <a:rPr lang="en-GB" sz="1500" dirty="0"/>
              <a:t>Curtains – Will be closed later on to show life is getting darker for R.A.N.C.H </a:t>
            </a:r>
          </a:p>
          <a:p>
            <a:pPr>
              <a:lnSpc>
                <a:spcPct val="90000"/>
              </a:lnSpc>
            </a:pPr>
            <a:r>
              <a:rPr lang="en-GB" sz="1500" dirty="0"/>
              <a:t>Love letter saying “Sorry” – At the end of the video a note will be shown to suggest R.A.N.C.H has committed suicide and with it being in the bedroom it will suggest that he started there and ended there. </a:t>
            </a:r>
          </a:p>
          <a:p>
            <a:pPr>
              <a:lnSpc>
                <a:spcPct val="90000"/>
              </a:lnSpc>
            </a:pPr>
            <a:endParaRPr lang="en-GB" sz="1500" dirty="0"/>
          </a:p>
          <a:p>
            <a:pPr marL="0" indent="0">
              <a:lnSpc>
                <a:spcPct val="90000"/>
              </a:lnSpc>
              <a:buNone/>
            </a:pPr>
            <a:endParaRPr lang="en-GB" sz="1500" dirty="0"/>
          </a:p>
        </p:txBody>
      </p:sp>
      <p:sp>
        <p:nvSpPr>
          <p:cNvPr id="9" name="Rectangle 8">
            <a:extLst>
              <a:ext uri="{FF2B5EF4-FFF2-40B4-BE49-F238E27FC236}">
                <a16:creationId xmlns:a16="http://schemas.microsoft.com/office/drawing/2014/main" id="{A4CD5757-70DF-4A72-B8BA-D5E5ACAA8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6706"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EA93A49-7FC9-4173-84F4-14FF7005DE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1298"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3E064AE-EFB3-46AD-88FE-31349AE5D1FA}"/>
              </a:ext>
            </a:extLst>
          </p:cNvPr>
          <p:cNvPicPr>
            <a:picLocks noChangeAspect="1"/>
          </p:cNvPicPr>
          <p:nvPr/>
        </p:nvPicPr>
        <p:blipFill>
          <a:blip r:embed="rId2"/>
          <a:stretch>
            <a:fillRect/>
          </a:stretch>
        </p:blipFill>
        <p:spPr>
          <a:xfrm>
            <a:off x="7895090" y="1208029"/>
            <a:ext cx="2970016" cy="4441941"/>
          </a:xfrm>
          <a:prstGeom prst="rect">
            <a:avLst/>
          </a:prstGeom>
        </p:spPr>
      </p:pic>
    </p:spTree>
    <p:extLst>
      <p:ext uri="{BB962C8B-B14F-4D97-AF65-F5344CB8AC3E}">
        <p14:creationId xmlns:p14="http://schemas.microsoft.com/office/powerpoint/2010/main" val="1660617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A95-584C-4AE8-99F2-BF0D1EE1CEC4}"/>
              </a:ext>
            </a:extLst>
          </p:cNvPr>
          <p:cNvSpPr>
            <a:spLocks noGrp="1"/>
          </p:cNvSpPr>
          <p:nvPr>
            <p:ph type="title"/>
          </p:nvPr>
        </p:nvSpPr>
        <p:spPr>
          <a:xfrm>
            <a:off x="6900672" y="978776"/>
            <a:ext cx="4486656" cy="1174991"/>
          </a:xfrm>
        </p:spPr>
        <p:txBody>
          <a:bodyPr>
            <a:normAutofit/>
          </a:bodyPr>
          <a:lstStyle/>
          <a:p>
            <a:r>
              <a:rPr lang="en-GB" sz="2400"/>
              <a:t>props</a:t>
            </a:r>
          </a:p>
        </p:txBody>
      </p:sp>
      <p:pic>
        <p:nvPicPr>
          <p:cNvPr id="6" name="Picture 5" descr="A flag on a pole on a city street&#10;&#10;Description automatically generated">
            <a:extLst>
              <a:ext uri="{FF2B5EF4-FFF2-40B4-BE49-F238E27FC236}">
                <a16:creationId xmlns:a16="http://schemas.microsoft.com/office/drawing/2014/main" id="{F5501FB7-F015-432E-B7A8-401728543AF0}"/>
              </a:ext>
            </a:extLst>
          </p:cNvPr>
          <p:cNvPicPr>
            <a:picLocks noChangeAspect="1"/>
          </p:cNvPicPr>
          <p:nvPr/>
        </p:nvPicPr>
        <p:blipFill rotWithShape="1">
          <a:blip r:embed="rId2"/>
          <a:srcRect r="2" b="4511"/>
          <a:stretch/>
        </p:blipFill>
        <p:spPr>
          <a:xfrm>
            <a:off x="20" y="10"/>
            <a:ext cx="6086621" cy="6857990"/>
          </a:xfrm>
          <a:prstGeom prst="rect">
            <a:avLst/>
          </a:prstGeom>
        </p:spPr>
      </p:pic>
      <p:sp>
        <p:nvSpPr>
          <p:cNvPr id="3" name="Content Placeholder 2">
            <a:extLst>
              <a:ext uri="{FF2B5EF4-FFF2-40B4-BE49-F238E27FC236}">
                <a16:creationId xmlns:a16="http://schemas.microsoft.com/office/drawing/2014/main" id="{7BC77AB3-C08D-4BC5-91A7-CE9001770924}"/>
              </a:ext>
            </a:extLst>
          </p:cNvPr>
          <p:cNvSpPr>
            <a:spLocks noGrp="1"/>
          </p:cNvSpPr>
          <p:nvPr>
            <p:ph idx="1"/>
          </p:nvPr>
        </p:nvSpPr>
        <p:spPr>
          <a:xfrm>
            <a:off x="6900672" y="2640692"/>
            <a:ext cx="4486656" cy="3255252"/>
          </a:xfrm>
        </p:spPr>
        <p:txBody>
          <a:bodyPr>
            <a:normAutofit/>
          </a:bodyPr>
          <a:lstStyle/>
          <a:p>
            <a:r>
              <a:rPr lang="en-GB" b="1" u="sng" dirty="0"/>
              <a:t>Streets</a:t>
            </a:r>
          </a:p>
          <a:p>
            <a:r>
              <a:rPr lang="en-GB" dirty="0"/>
              <a:t>Shops</a:t>
            </a:r>
          </a:p>
          <a:p>
            <a:r>
              <a:rPr lang="en-GB" dirty="0"/>
              <a:t>To show location</a:t>
            </a:r>
          </a:p>
          <a:p>
            <a:r>
              <a:rPr lang="en-GB" dirty="0"/>
              <a:t>US flag as the song is talking about how Miserable America is behind the curtains</a:t>
            </a:r>
          </a:p>
        </p:txBody>
      </p:sp>
    </p:spTree>
    <p:extLst>
      <p:ext uri="{BB962C8B-B14F-4D97-AF65-F5344CB8AC3E}">
        <p14:creationId xmlns:p14="http://schemas.microsoft.com/office/powerpoint/2010/main" val="2083063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767D7-EE2B-444E-925E-667672458608}"/>
              </a:ext>
            </a:extLst>
          </p:cNvPr>
          <p:cNvSpPr>
            <a:spLocks noGrp="1"/>
          </p:cNvSpPr>
          <p:nvPr>
            <p:ph type="title"/>
          </p:nvPr>
        </p:nvSpPr>
        <p:spPr>
          <a:xfrm>
            <a:off x="2231136" y="964692"/>
            <a:ext cx="7729728" cy="1188720"/>
          </a:xfrm>
        </p:spPr>
        <p:txBody>
          <a:bodyPr>
            <a:normAutofit/>
          </a:bodyPr>
          <a:lstStyle/>
          <a:p>
            <a:r>
              <a:rPr lang="en-GB" dirty="0"/>
              <a:t>props</a:t>
            </a:r>
          </a:p>
        </p:txBody>
      </p:sp>
      <p:sp>
        <p:nvSpPr>
          <p:cNvPr id="3" name="Content Placeholder 2">
            <a:extLst>
              <a:ext uri="{FF2B5EF4-FFF2-40B4-BE49-F238E27FC236}">
                <a16:creationId xmlns:a16="http://schemas.microsoft.com/office/drawing/2014/main" id="{49F01B34-AC01-4FD0-BDB6-C057398A7B00}"/>
              </a:ext>
            </a:extLst>
          </p:cNvPr>
          <p:cNvSpPr>
            <a:spLocks noGrp="1"/>
          </p:cNvSpPr>
          <p:nvPr>
            <p:ph idx="1"/>
          </p:nvPr>
        </p:nvSpPr>
        <p:spPr>
          <a:xfrm>
            <a:off x="2221992" y="2638044"/>
            <a:ext cx="3631692" cy="3101983"/>
          </a:xfrm>
        </p:spPr>
        <p:txBody>
          <a:bodyPr>
            <a:normAutofit/>
          </a:bodyPr>
          <a:lstStyle/>
          <a:p>
            <a:r>
              <a:rPr lang="en-GB" b="1" u="sng" dirty="0"/>
              <a:t>Boyfriends House</a:t>
            </a:r>
          </a:p>
          <a:p>
            <a:r>
              <a:rPr lang="en-GB" dirty="0"/>
              <a:t>Table</a:t>
            </a:r>
          </a:p>
          <a:p>
            <a:r>
              <a:rPr lang="en-GB" dirty="0"/>
              <a:t>Food – Big dinner</a:t>
            </a:r>
          </a:p>
          <a:p>
            <a:r>
              <a:rPr lang="en-GB" dirty="0"/>
              <a:t>Chairs</a:t>
            </a:r>
          </a:p>
          <a:p>
            <a:r>
              <a:rPr lang="en-GB" dirty="0"/>
              <a:t>Cutlery</a:t>
            </a:r>
          </a:p>
          <a:p>
            <a:r>
              <a:rPr lang="en-GB" dirty="0"/>
              <a:t>Utensils</a:t>
            </a:r>
          </a:p>
          <a:p>
            <a:r>
              <a:rPr lang="en-GB" dirty="0"/>
              <a:t>Picture of family </a:t>
            </a:r>
          </a:p>
        </p:txBody>
      </p:sp>
      <p:sp>
        <p:nvSpPr>
          <p:cNvPr id="9" name="Rectangle 8">
            <a:extLst>
              <a:ext uri="{FF2B5EF4-FFF2-40B4-BE49-F238E27FC236}">
                <a16:creationId xmlns:a16="http://schemas.microsoft.com/office/drawing/2014/main" id="{C9E083CC-EF0C-45BF-93F2-B28EE38E1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8316" y="2743200"/>
            <a:ext cx="3622548" cy="2996827"/>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1D25E99D-77DC-45D7-AFDD-748ABA29415D}"/>
              </a:ext>
            </a:extLst>
          </p:cNvPr>
          <p:cNvPicPr>
            <a:picLocks noChangeAspect="1"/>
          </p:cNvPicPr>
          <p:nvPr/>
        </p:nvPicPr>
        <p:blipFill rotWithShape="1">
          <a:blip r:embed="rId2"/>
          <a:srcRect l="3428" r="14276" b="-2"/>
          <a:stretch/>
        </p:blipFill>
        <p:spPr>
          <a:xfrm>
            <a:off x="6503670" y="2906589"/>
            <a:ext cx="3291840" cy="2670048"/>
          </a:xfrm>
          <a:prstGeom prst="rect">
            <a:avLst/>
          </a:prstGeom>
        </p:spPr>
      </p:pic>
      <p:sp>
        <p:nvSpPr>
          <p:cNvPr id="5" name="TextBox 4">
            <a:extLst>
              <a:ext uri="{FF2B5EF4-FFF2-40B4-BE49-F238E27FC236}">
                <a16:creationId xmlns:a16="http://schemas.microsoft.com/office/drawing/2014/main" id="{565FFED7-24D1-4481-A6F4-EBB2B618B0B4}"/>
              </a:ext>
            </a:extLst>
          </p:cNvPr>
          <p:cNvSpPr txBox="1"/>
          <p:nvPr/>
        </p:nvSpPr>
        <p:spPr>
          <a:xfrm>
            <a:off x="6431389" y="5753389"/>
            <a:ext cx="3364121" cy="307777"/>
          </a:xfrm>
          <a:prstGeom prst="rect">
            <a:avLst/>
          </a:prstGeom>
          <a:noFill/>
        </p:spPr>
        <p:txBody>
          <a:bodyPr wrap="square" lIns="91440" tIns="45720" rIns="91440" bIns="45720" rtlCol="0" anchor="t">
            <a:spAutoFit/>
          </a:bodyPr>
          <a:lstStyle/>
          <a:p>
            <a:r>
              <a:rPr lang="en-GB" sz="1400" i="1" dirty="0"/>
              <a:t>Rough example of Boyfriends House</a:t>
            </a:r>
          </a:p>
        </p:txBody>
      </p:sp>
    </p:spTree>
    <p:extLst>
      <p:ext uri="{BB962C8B-B14F-4D97-AF65-F5344CB8AC3E}">
        <p14:creationId xmlns:p14="http://schemas.microsoft.com/office/powerpoint/2010/main" val="1363813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D1335-E4C9-4B58-BC55-B6097CFA568C}"/>
              </a:ext>
            </a:extLst>
          </p:cNvPr>
          <p:cNvSpPr>
            <a:spLocks noGrp="1"/>
          </p:cNvSpPr>
          <p:nvPr>
            <p:ph type="title"/>
          </p:nvPr>
        </p:nvSpPr>
        <p:spPr>
          <a:xfrm>
            <a:off x="804672" y="978776"/>
            <a:ext cx="5925310" cy="1174991"/>
          </a:xfrm>
        </p:spPr>
        <p:txBody>
          <a:bodyPr>
            <a:normAutofit/>
          </a:bodyPr>
          <a:lstStyle/>
          <a:p>
            <a:r>
              <a:rPr lang="en-GB" sz="2400"/>
              <a:t>Lighting </a:t>
            </a:r>
          </a:p>
        </p:txBody>
      </p:sp>
      <p:sp>
        <p:nvSpPr>
          <p:cNvPr id="3" name="Content Placeholder 2">
            <a:extLst>
              <a:ext uri="{FF2B5EF4-FFF2-40B4-BE49-F238E27FC236}">
                <a16:creationId xmlns:a16="http://schemas.microsoft.com/office/drawing/2014/main" id="{308F67D3-5778-4A16-84B7-6575622335FB}"/>
              </a:ext>
            </a:extLst>
          </p:cNvPr>
          <p:cNvSpPr>
            <a:spLocks noGrp="1"/>
          </p:cNvSpPr>
          <p:nvPr>
            <p:ph idx="1"/>
          </p:nvPr>
        </p:nvSpPr>
        <p:spPr>
          <a:xfrm>
            <a:off x="804672" y="2640692"/>
            <a:ext cx="5925310" cy="3255252"/>
          </a:xfrm>
        </p:spPr>
        <p:txBody>
          <a:bodyPr>
            <a:normAutofit fontScale="92500" lnSpcReduction="10000"/>
          </a:bodyPr>
          <a:lstStyle/>
          <a:p>
            <a:pPr>
              <a:lnSpc>
                <a:spcPct val="90000"/>
              </a:lnSpc>
            </a:pPr>
            <a:r>
              <a:rPr lang="en-GB" dirty="0"/>
              <a:t>The chosen lighting throughout the video will be progressive I have done this to suggest that as the events unfold his life is getting darker so the light will also fade away with R.A.N.C.H. </a:t>
            </a:r>
          </a:p>
          <a:p>
            <a:pPr>
              <a:lnSpc>
                <a:spcPct val="90000"/>
              </a:lnSpc>
            </a:pPr>
            <a:r>
              <a:rPr lang="en-GB" dirty="0"/>
              <a:t>The lighting will start of high key to show that R.A.N.C.H is okay as he has not come out yet and none of the problems have started and that life is good. </a:t>
            </a:r>
          </a:p>
          <a:p>
            <a:pPr>
              <a:lnSpc>
                <a:spcPct val="90000"/>
              </a:lnSpc>
            </a:pPr>
            <a:r>
              <a:rPr lang="en-GB" dirty="0"/>
              <a:t>Towards the middle the lighting will become less as his life is starting to take a turn however there will be some glimpses of light to suggest that is the hope which is the boyfriend keeping him alive. </a:t>
            </a:r>
          </a:p>
          <a:p>
            <a:pPr>
              <a:lnSpc>
                <a:spcPct val="90000"/>
              </a:lnSpc>
            </a:pPr>
            <a:r>
              <a:rPr lang="en-GB" dirty="0"/>
              <a:t>At the end the lighting will be near to none with the curtains being closed suggesting that when the boyfriend is taken away R.A.N.C.H has no hope left which leads to his passing. </a:t>
            </a:r>
          </a:p>
        </p:txBody>
      </p:sp>
      <p:pic>
        <p:nvPicPr>
          <p:cNvPr id="4" name="Picture 3" descr="A window in a dark room&#10;&#10;Description automatically generated">
            <a:extLst>
              <a:ext uri="{FF2B5EF4-FFF2-40B4-BE49-F238E27FC236}">
                <a16:creationId xmlns:a16="http://schemas.microsoft.com/office/drawing/2014/main" id="{A9D36742-EE1F-45B9-8FB3-9D5930512602}"/>
              </a:ext>
            </a:extLst>
          </p:cNvPr>
          <p:cNvPicPr>
            <a:picLocks noChangeAspect="1"/>
          </p:cNvPicPr>
          <p:nvPr/>
        </p:nvPicPr>
        <p:blipFill rotWithShape="1">
          <a:blip r:embed="rId2"/>
          <a:srcRect l="5683" r="3769"/>
          <a:stretch/>
        </p:blipFill>
        <p:spPr>
          <a:xfrm>
            <a:off x="7534654" y="10"/>
            <a:ext cx="4657345" cy="6857990"/>
          </a:xfrm>
          <a:prstGeom prst="rect">
            <a:avLst/>
          </a:prstGeom>
        </p:spPr>
      </p:pic>
    </p:spTree>
    <p:extLst>
      <p:ext uri="{BB962C8B-B14F-4D97-AF65-F5344CB8AC3E}">
        <p14:creationId xmlns:p14="http://schemas.microsoft.com/office/powerpoint/2010/main" val="3559190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0838A9-D1A2-4D5E-B796-46F04F0FD584}"/>
              </a:ext>
            </a:extLst>
          </p:cNvPr>
          <p:cNvPicPr>
            <a:picLocks noChangeAspect="1"/>
          </p:cNvPicPr>
          <p:nvPr/>
        </p:nvPicPr>
        <p:blipFill rotWithShape="1">
          <a:blip r:embed="rId2">
            <a:alphaModFix amt="40000"/>
          </a:blip>
          <a:srcRect t="1998" b="27909"/>
          <a:stretch/>
        </p:blipFill>
        <p:spPr>
          <a:xfrm>
            <a:off x="20" y="10"/>
            <a:ext cx="12191980" cy="6857990"/>
          </a:xfrm>
          <a:prstGeom prst="rect">
            <a:avLst/>
          </a:prstGeom>
        </p:spPr>
      </p:pic>
      <p:sp>
        <p:nvSpPr>
          <p:cNvPr id="2" name="Title 1">
            <a:extLst>
              <a:ext uri="{FF2B5EF4-FFF2-40B4-BE49-F238E27FC236}">
                <a16:creationId xmlns:a16="http://schemas.microsoft.com/office/drawing/2014/main" id="{2357DE8E-AA94-472E-9E9F-90C59D435FCF}"/>
              </a:ext>
            </a:extLst>
          </p:cNvPr>
          <p:cNvSpPr>
            <a:spLocks noGrp="1"/>
          </p:cNvSpPr>
          <p:nvPr>
            <p:ph type="title"/>
          </p:nvPr>
        </p:nvSpPr>
        <p:spPr>
          <a:xfrm>
            <a:off x="2231136" y="964692"/>
            <a:ext cx="7729728" cy="1188720"/>
          </a:xfrm>
          <a:noFill/>
          <a:ln>
            <a:solidFill>
              <a:srgbClr val="FFFFFF"/>
            </a:solidFill>
          </a:ln>
        </p:spPr>
        <p:txBody>
          <a:bodyPr>
            <a:normAutofit/>
          </a:bodyPr>
          <a:lstStyle/>
          <a:p>
            <a:r>
              <a:rPr lang="en-GB">
                <a:solidFill>
                  <a:schemeClr val="tx1"/>
                </a:solidFill>
              </a:rPr>
              <a:t>sound</a:t>
            </a:r>
          </a:p>
        </p:txBody>
      </p:sp>
      <p:sp>
        <p:nvSpPr>
          <p:cNvPr id="3" name="Content Placeholder 2">
            <a:extLst>
              <a:ext uri="{FF2B5EF4-FFF2-40B4-BE49-F238E27FC236}">
                <a16:creationId xmlns:a16="http://schemas.microsoft.com/office/drawing/2014/main" id="{27AA32A8-755B-4A0C-8EE0-16803195AD42}"/>
              </a:ext>
            </a:extLst>
          </p:cNvPr>
          <p:cNvSpPr>
            <a:spLocks noGrp="1"/>
          </p:cNvSpPr>
          <p:nvPr>
            <p:ph idx="1"/>
          </p:nvPr>
        </p:nvSpPr>
        <p:spPr>
          <a:xfrm>
            <a:off x="2231136" y="2638044"/>
            <a:ext cx="7729728" cy="3101983"/>
          </a:xfrm>
        </p:spPr>
        <p:txBody>
          <a:bodyPr>
            <a:normAutofit/>
          </a:bodyPr>
          <a:lstStyle/>
          <a:p>
            <a:r>
              <a:rPr lang="en-GB" dirty="0"/>
              <a:t>A few diegetic sounds will be used throughout the video this is because it will engage the viewer and make it feel more personal as it makes them think and feel as if they were in the room themselves.</a:t>
            </a:r>
          </a:p>
          <a:p>
            <a:r>
              <a:rPr lang="en-GB" dirty="0"/>
              <a:t>When R.A.N.C.H stands up to turn on the music player all audio will play as the music has not started. Furthermore, the sound for the vinyl static will be enhanced as it is telling the viewer to be ready as the story is starting. </a:t>
            </a:r>
          </a:p>
          <a:p>
            <a:r>
              <a:rPr lang="en-GB" dirty="0"/>
              <a:t>At the end a video will be played of R.A.N.C.H laughing with him laughing over the track to make it seem more personal as it is like a memory of when R.A.N.C.H was once happy. </a:t>
            </a:r>
          </a:p>
          <a:p>
            <a:endParaRPr lang="en-GB" dirty="0"/>
          </a:p>
        </p:txBody>
      </p:sp>
    </p:spTree>
    <p:extLst>
      <p:ext uri="{BB962C8B-B14F-4D97-AF65-F5344CB8AC3E}">
        <p14:creationId xmlns:p14="http://schemas.microsoft.com/office/powerpoint/2010/main" val="218104384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74DD99B270151469246D609C0EA432D" ma:contentTypeVersion="7" ma:contentTypeDescription="Create a new document." ma:contentTypeScope="" ma:versionID="e943daa01f934d0a5e043d05703c6450">
  <xsd:schema xmlns:xsd="http://www.w3.org/2001/XMLSchema" xmlns:xs="http://www.w3.org/2001/XMLSchema" xmlns:p="http://schemas.microsoft.com/office/2006/metadata/properties" xmlns:ns3="8748138e-2ed6-451c-a64c-54c3a480f2b9" xmlns:ns4="654d5ea1-2850-4bce-b707-423ef8154062" targetNamespace="http://schemas.microsoft.com/office/2006/metadata/properties" ma:root="true" ma:fieldsID="bef0e2c371666fb41a1dae4fb79c957b" ns3:_="" ns4:_="">
    <xsd:import namespace="8748138e-2ed6-451c-a64c-54c3a480f2b9"/>
    <xsd:import namespace="654d5ea1-2850-4bce-b707-423ef8154062"/>
    <xsd:element name="properties">
      <xsd:complexType>
        <xsd:sequence>
          <xsd:element name="documentManagement">
            <xsd:complexType>
              <xsd:all>
                <xsd:element ref="ns3:SharedWithUsers" minOccurs="0"/>
                <xsd:element ref="ns4:MediaServiceMetadata" minOccurs="0"/>
                <xsd:element ref="ns4:MediaServiceFastMetadata" minOccurs="0"/>
                <xsd:element ref="ns3:SharedWithDetails" minOccurs="0"/>
                <xsd:element ref="ns3:SharingHintHash"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48138e-2ed6-451c-a64c-54c3a480f2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4d5ea1-2850-4bce-b707-423ef8154062"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D6F2BD4-DBEF-4D94-9893-257C851A20A2}">
  <ds:schemaRefs>
    <ds:schemaRef ds:uri="http://schemas.microsoft.com/sharepoint/v3/contenttype/forms"/>
  </ds:schemaRefs>
</ds:datastoreItem>
</file>

<file path=customXml/itemProps2.xml><?xml version="1.0" encoding="utf-8"?>
<ds:datastoreItem xmlns:ds="http://schemas.openxmlformats.org/officeDocument/2006/customXml" ds:itemID="{174DE88F-68CB-46C4-9588-98FD2E8EF0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48138e-2ed6-451c-a64c-54c3a480f2b9"/>
    <ds:schemaRef ds:uri="654d5ea1-2850-4bce-b707-423ef81540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7BE1C0-E86D-4CF1-B3FB-B40762FE2D21}">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654d5ea1-2850-4bce-b707-423ef8154062"/>
    <ds:schemaRef ds:uri="http://schemas.microsoft.com/office/infopath/2007/PartnerControls"/>
    <ds:schemaRef ds:uri="http://purl.org/dc/elements/1.1/"/>
    <ds:schemaRef ds:uri="8748138e-2ed6-451c-a64c-54c3a480f2b9"/>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1897</Words>
  <Application>Microsoft Office PowerPoint</Application>
  <PresentationFormat>Widescreen</PresentationFormat>
  <Paragraphs>97</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Gill Sans MT</vt:lpstr>
      <vt:lpstr>Parcel</vt:lpstr>
      <vt:lpstr>Directors pitch</vt:lpstr>
      <vt:lpstr>Mise en scene</vt:lpstr>
      <vt:lpstr>costumes</vt:lpstr>
      <vt:lpstr>CHARACTER COSTUMES</vt:lpstr>
      <vt:lpstr>props</vt:lpstr>
      <vt:lpstr>props</vt:lpstr>
      <vt:lpstr>props</vt:lpstr>
      <vt:lpstr>Lighting </vt:lpstr>
      <vt:lpstr>sound</vt:lpstr>
      <vt:lpstr>Locations</vt:lpstr>
      <vt:lpstr>Narrative/plot</vt:lpstr>
      <vt:lpstr>concept/plot </vt:lpstr>
      <vt:lpstr>Characters</vt:lpstr>
      <vt:lpstr>Main characters</vt:lpstr>
      <vt:lpstr>Side characters</vt:lpstr>
      <vt:lpstr>Intertextual references</vt:lpstr>
      <vt:lpstr>Tyler the creator</vt:lpstr>
      <vt:lpstr>When they see us</vt:lpstr>
      <vt:lpstr>naruto</vt:lpstr>
      <vt:lpstr>Creation of adam</vt:lpstr>
      <vt:lpstr>Historical events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Directors pitch</dc:title>
  <dc:creator>rachool bhai</dc:creator>
  <cp:lastModifiedBy>Rahaul Karavadra</cp:lastModifiedBy>
  <cp:revision>2</cp:revision>
  <dcterms:created xsi:type="dcterms:W3CDTF">2020-12-13T19:16:57Z</dcterms:created>
  <dcterms:modified xsi:type="dcterms:W3CDTF">2021-03-04T16:24:59Z</dcterms:modified>
</cp:coreProperties>
</file>